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9" r:id="rId3"/>
    <p:sldId id="257" r:id="rId4"/>
    <p:sldId id="258" r:id="rId5"/>
    <p:sldId id="270" r:id="rId6"/>
    <p:sldId id="271" r:id="rId7"/>
    <p:sldId id="272" r:id="rId8"/>
    <p:sldId id="263" r:id="rId9"/>
    <p:sldId id="273" r:id="rId10"/>
    <p:sldId id="274" r:id="rId11"/>
    <p:sldId id="266" r:id="rId12"/>
    <p:sldId id="275" r:id="rId13"/>
    <p:sldId id="267" r:id="rId14"/>
    <p:sldId id="268" r:id="rId15"/>
    <p:sldId id="276" r:id="rId16"/>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85561" autoAdjust="0"/>
  </p:normalViewPr>
  <p:slideViewPr>
    <p:cSldViewPr snapToGrid="0">
      <p:cViewPr varScale="1">
        <p:scale>
          <a:sx n="56" d="100"/>
          <a:sy n="56" d="100"/>
        </p:scale>
        <p:origin x="30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2DDDFF-6FDF-481C-8708-7771FD1B3BC1}" type="datetimeFigureOut">
              <a:rPr lang="vi-VN" smtClean="0"/>
              <a:t>22/10/2021</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AD50DA-A5CF-4FA9-97C8-5FC9FF8B9B11}" type="slidenum">
              <a:rPr lang="vi-VN" smtClean="0"/>
              <a:t>‹#›</a:t>
            </a:fld>
            <a:endParaRPr lang="vi-VN"/>
          </a:p>
        </p:txBody>
      </p:sp>
    </p:spTree>
    <p:extLst>
      <p:ext uri="{BB962C8B-B14F-4D97-AF65-F5344CB8AC3E}">
        <p14:creationId xmlns:p14="http://schemas.microsoft.com/office/powerpoint/2010/main" val="1411004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2B21A066-6F88-4E2F-A19A-200886238B8C}" type="slidenum">
              <a:rPr lang="vi-VN" smtClean="0"/>
              <a:t>2</a:t>
            </a:fld>
            <a:endParaRPr lang="vi-VN"/>
          </a:p>
        </p:txBody>
      </p:sp>
    </p:spTree>
    <p:extLst>
      <p:ext uri="{BB962C8B-B14F-4D97-AF65-F5344CB8AC3E}">
        <p14:creationId xmlns:p14="http://schemas.microsoft.com/office/powerpoint/2010/main" val="2014968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6BAD50DA-A5CF-4FA9-97C8-5FC9FF8B9B11}" type="slidenum">
              <a:rPr lang="vi-VN" smtClean="0"/>
              <a:t>3</a:t>
            </a:fld>
            <a:endParaRPr lang="vi-VN"/>
          </a:p>
        </p:txBody>
      </p:sp>
    </p:spTree>
    <p:extLst>
      <p:ext uri="{BB962C8B-B14F-4D97-AF65-F5344CB8AC3E}">
        <p14:creationId xmlns:p14="http://schemas.microsoft.com/office/powerpoint/2010/main" val="3568484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6BAD50DA-A5CF-4FA9-97C8-5FC9FF8B9B11}" type="slidenum">
              <a:rPr lang="vi-VN" smtClean="0"/>
              <a:t>4</a:t>
            </a:fld>
            <a:endParaRPr lang="vi-VN"/>
          </a:p>
        </p:txBody>
      </p:sp>
    </p:spTree>
    <p:extLst>
      <p:ext uri="{BB962C8B-B14F-4D97-AF65-F5344CB8AC3E}">
        <p14:creationId xmlns:p14="http://schemas.microsoft.com/office/powerpoint/2010/main" val="119931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6BAD50DA-A5CF-4FA9-97C8-5FC9FF8B9B11}" type="slidenum">
              <a:rPr lang="vi-VN" smtClean="0"/>
              <a:t>5</a:t>
            </a:fld>
            <a:endParaRPr lang="vi-VN"/>
          </a:p>
        </p:txBody>
      </p:sp>
    </p:spTree>
    <p:extLst>
      <p:ext uri="{BB962C8B-B14F-4D97-AF65-F5344CB8AC3E}">
        <p14:creationId xmlns:p14="http://schemas.microsoft.com/office/powerpoint/2010/main" val="101339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6BAD50DA-A5CF-4FA9-97C8-5FC9FF8B9B11}" type="slidenum">
              <a:rPr lang="vi-VN" smtClean="0"/>
              <a:t>6</a:t>
            </a:fld>
            <a:endParaRPr lang="vi-VN"/>
          </a:p>
        </p:txBody>
      </p:sp>
    </p:spTree>
    <p:extLst>
      <p:ext uri="{BB962C8B-B14F-4D97-AF65-F5344CB8AC3E}">
        <p14:creationId xmlns:p14="http://schemas.microsoft.com/office/powerpoint/2010/main" val="1795887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6BAD50DA-A5CF-4FA9-97C8-5FC9FF8B9B11}" type="slidenum">
              <a:rPr lang="vi-VN" smtClean="0"/>
              <a:t>7</a:t>
            </a:fld>
            <a:endParaRPr lang="vi-VN"/>
          </a:p>
        </p:txBody>
      </p:sp>
    </p:spTree>
    <p:extLst>
      <p:ext uri="{BB962C8B-B14F-4D97-AF65-F5344CB8AC3E}">
        <p14:creationId xmlns:p14="http://schemas.microsoft.com/office/powerpoint/2010/main" val="1473897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AF865481-B663-48C7-BB16-3132695A9D9D}" type="datetimeFigureOut">
              <a:rPr lang="vi-VN" smtClean="0"/>
              <a:t>22/10/2021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C454537-BD2A-4D5B-839E-FB2E369B66B1}" type="slidenum">
              <a:rPr lang="vi-VN" smtClean="0"/>
              <a:t>‹#›</a:t>
            </a:fld>
            <a:endParaRPr lang="vi-VN"/>
          </a:p>
        </p:txBody>
      </p:sp>
    </p:spTree>
    <p:extLst>
      <p:ext uri="{BB962C8B-B14F-4D97-AF65-F5344CB8AC3E}">
        <p14:creationId xmlns:p14="http://schemas.microsoft.com/office/powerpoint/2010/main" val="280271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F865481-B663-48C7-BB16-3132695A9D9D}" type="datetimeFigureOut">
              <a:rPr lang="vi-VN" smtClean="0"/>
              <a:t>22/10/2021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C454537-BD2A-4D5B-839E-FB2E369B66B1}" type="slidenum">
              <a:rPr lang="vi-VN" smtClean="0"/>
              <a:t>‹#›</a:t>
            </a:fld>
            <a:endParaRPr lang="vi-VN"/>
          </a:p>
        </p:txBody>
      </p:sp>
    </p:spTree>
    <p:extLst>
      <p:ext uri="{BB962C8B-B14F-4D97-AF65-F5344CB8AC3E}">
        <p14:creationId xmlns:p14="http://schemas.microsoft.com/office/powerpoint/2010/main" val="3792167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F865481-B663-48C7-BB16-3132695A9D9D}" type="datetimeFigureOut">
              <a:rPr lang="vi-VN" smtClean="0"/>
              <a:t>22/10/2021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C454537-BD2A-4D5B-839E-FB2E369B66B1}" type="slidenum">
              <a:rPr lang="vi-VN" smtClean="0"/>
              <a:t>‹#›</a:t>
            </a:fld>
            <a:endParaRPr lang="vi-VN"/>
          </a:p>
        </p:txBody>
      </p:sp>
    </p:spTree>
    <p:extLst>
      <p:ext uri="{BB962C8B-B14F-4D97-AF65-F5344CB8AC3E}">
        <p14:creationId xmlns:p14="http://schemas.microsoft.com/office/powerpoint/2010/main" val="3868382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F865481-B663-48C7-BB16-3132695A9D9D}" type="datetimeFigureOut">
              <a:rPr lang="vi-VN" smtClean="0"/>
              <a:t>22/10/2021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C454537-BD2A-4D5B-839E-FB2E369B66B1}" type="slidenum">
              <a:rPr lang="vi-VN" smtClean="0"/>
              <a:t>‹#›</a:t>
            </a:fld>
            <a:endParaRPr lang="vi-VN"/>
          </a:p>
        </p:txBody>
      </p:sp>
    </p:spTree>
    <p:extLst>
      <p:ext uri="{BB962C8B-B14F-4D97-AF65-F5344CB8AC3E}">
        <p14:creationId xmlns:p14="http://schemas.microsoft.com/office/powerpoint/2010/main" val="3718446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F865481-B663-48C7-BB16-3132695A9D9D}" type="datetimeFigureOut">
              <a:rPr lang="vi-VN" smtClean="0"/>
              <a:t>22/10/2021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C454537-BD2A-4D5B-839E-FB2E369B66B1}" type="slidenum">
              <a:rPr lang="vi-VN" smtClean="0"/>
              <a:t>‹#›</a:t>
            </a:fld>
            <a:endParaRPr lang="vi-VN"/>
          </a:p>
        </p:txBody>
      </p:sp>
    </p:spTree>
    <p:extLst>
      <p:ext uri="{BB962C8B-B14F-4D97-AF65-F5344CB8AC3E}">
        <p14:creationId xmlns:p14="http://schemas.microsoft.com/office/powerpoint/2010/main" val="3775576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AF865481-B663-48C7-BB16-3132695A9D9D}" type="datetimeFigureOut">
              <a:rPr lang="vi-VN" smtClean="0"/>
              <a:t>22/10/2021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C454537-BD2A-4D5B-839E-FB2E369B66B1}" type="slidenum">
              <a:rPr lang="vi-VN" smtClean="0"/>
              <a:t>‹#›</a:t>
            </a:fld>
            <a:endParaRPr lang="vi-VN"/>
          </a:p>
        </p:txBody>
      </p:sp>
    </p:spTree>
    <p:extLst>
      <p:ext uri="{BB962C8B-B14F-4D97-AF65-F5344CB8AC3E}">
        <p14:creationId xmlns:p14="http://schemas.microsoft.com/office/powerpoint/2010/main" val="3753602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AF865481-B663-48C7-BB16-3132695A9D9D}" type="datetimeFigureOut">
              <a:rPr lang="vi-VN" smtClean="0"/>
              <a:t>22/10/2021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2C454537-BD2A-4D5B-839E-FB2E369B66B1}" type="slidenum">
              <a:rPr lang="vi-VN" smtClean="0"/>
              <a:t>‹#›</a:t>
            </a:fld>
            <a:endParaRPr lang="vi-VN"/>
          </a:p>
        </p:txBody>
      </p:sp>
    </p:spTree>
    <p:extLst>
      <p:ext uri="{BB962C8B-B14F-4D97-AF65-F5344CB8AC3E}">
        <p14:creationId xmlns:p14="http://schemas.microsoft.com/office/powerpoint/2010/main" val="623753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AF865481-B663-48C7-BB16-3132695A9D9D}" type="datetimeFigureOut">
              <a:rPr lang="vi-VN" smtClean="0"/>
              <a:t>22/10/2021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2C454537-BD2A-4D5B-839E-FB2E369B66B1}" type="slidenum">
              <a:rPr lang="vi-VN" smtClean="0"/>
              <a:t>‹#›</a:t>
            </a:fld>
            <a:endParaRPr lang="vi-VN"/>
          </a:p>
        </p:txBody>
      </p:sp>
    </p:spTree>
    <p:extLst>
      <p:ext uri="{BB962C8B-B14F-4D97-AF65-F5344CB8AC3E}">
        <p14:creationId xmlns:p14="http://schemas.microsoft.com/office/powerpoint/2010/main" val="3552172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865481-B663-48C7-BB16-3132695A9D9D}" type="datetimeFigureOut">
              <a:rPr lang="vi-VN" smtClean="0"/>
              <a:t>22/10/2021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2C454537-BD2A-4D5B-839E-FB2E369B66B1}" type="slidenum">
              <a:rPr lang="vi-VN" smtClean="0"/>
              <a:t>‹#›</a:t>
            </a:fld>
            <a:endParaRPr lang="vi-VN"/>
          </a:p>
        </p:txBody>
      </p:sp>
    </p:spTree>
    <p:extLst>
      <p:ext uri="{BB962C8B-B14F-4D97-AF65-F5344CB8AC3E}">
        <p14:creationId xmlns:p14="http://schemas.microsoft.com/office/powerpoint/2010/main" val="535275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865481-B663-48C7-BB16-3132695A9D9D}" type="datetimeFigureOut">
              <a:rPr lang="vi-VN" smtClean="0"/>
              <a:t>22/10/2021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C454537-BD2A-4D5B-839E-FB2E369B66B1}" type="slidenum">
              <a:rPr lang="vi-VN" smtClean="0"/>
              <a:t>‹#›</a:t>
            </a:fld>
            <a:endParaRPr lang="vi-VN"/>
          </a:p>
        </p:txBody>
      </p:sp>
    </p:spTree>
    <p:extLst>
      <p:ext uri="{BB962C8B-B14F-4D97-AF65-F5344CB8AC3E}">
        <p14:creationId xmlns:p14="http://schemas.microsoft.com/office/powerpoint/2010/main" val="4181167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865481-B663-48C7-BB16-3132695A9D9D}" type="datetimeFigureOut">
              <a:rPr lang="vi-VN" smtClean="0"/>
              <a:t>22/10/2021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C454537-BD2A-4D5B-839E-FB2E369B66B1}" type="slidenum">
              <a:rPr lang="vi-VN" smtClean="0"/>
              <a:t>‹#›</a:t>
            </a:fld>
            <a:endParaRPr lang="vi-VN"/>
          </a:p>
        </p:txBody>
      </p:sp>
    </p:spTree>
    <p:extLst>
      <p:ext uri="{BB962C8B-B14F-4D97-AF65-F5344CB8AC3E}">
        <p14:creationId xmlns:p14="http://schemas.microsoft.com/office/powerpoint/2010/main" val="2374284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865481-B663-48C7-BB16-3132695A9D9D}" type="datetimeFigureOut">
              <a:rPr lang="vi-VN" smtClean="0"/>
              <a:t>22/10/2021</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454537-BD2A-4D5B-839E-FB2E369B66B1}" type="slidenum">
              <a:rPr lang="vi-VN" smtClean="0"/>
              <a:t>‹#›</a:t>
            </a:fld>
            <a:endParaRPr lang="vi-VN"/>
          </a:p>
        </p:txBody>
      </p:sp>
    </p:spTree>
    <p:extLst>
      <p:ext uri="{BB962C8B-B14F-4D97-AF65-F5344CB8AC3E}">
        <p14:creationId xmlns:p14="http://schemas.microsoft.com/office/powerpoint/2010/main" val="849990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slide" Target="slide12.xml"/><Relationship Id="rId7" Type="http://schemas.openxmlformats.org/officeDocument/2006/relationships/image" Target="../media/image18.wmf"/><Relationship Id="rId2" Type="http://schemas.openxmlformats.org/officeDocument/2006/relationships/image" Target="../media/image13.gif"/><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15.png"/><Relationship Id="rId4" Type="http://schemas.openxmlformats.org/officeDocument/2006/relationships/slide" Target="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1.gif"/><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30.png"/><Relationship Id="rId2" Type="http://schemas.openxmlformats.org/officeDocument/2006/relationships/image" Target="../media/image11.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txBox="1">
            <a:spLocks noChangeArrowheads="1"/>
          </p:cNvSpPr>
          <p:nvPr/>
        </p:nvSpPr>
        <p:spPr bwMode="auto">
          <a:xfrm>
            <a:off x="3923162" y="33428"/>
            <a:ext cx="5070712" cy="695265"/>
          </a:xfrm>
          <a:prstGeom prst="horizontalScroll">
            <a:avLst/>
          </a:prstGeom>
          <a:solidFill>
            <a:srgbClr val="FFC000"/>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vi-VN" sz="2800" b="1" dirty="0" smtClean="0">
                <a:solidFill>
                  <a:srgbClr val="000066"/>
                </a:solidFill>
                <a:latin typeface="Times New Roman" panose="02020603050405020304" pitchFamily="18" charset="0"/>
              </a:rPr>
              <a:t>KIỂM TRA BÀI CŨ </a:t>
            </a:r>
            <a:endParaRPr lang="en-US" altLang="vi-VN" sz="2800" b="1" dirty="0">
              <a:solidFill>
                <a:srgbClr val="000066"/>
              </a:solidFill>
              <a:latin typeface="Times New Roman" panose="02020603050405020304" pitchFamily="18" charset="0"/>
            </a:endParaRPr>
          </a:p>
        </p:txBody>
      </p:sp>
    </p:spTree>
    <p:extLst>
      <p:ext uri="{BB962C8B-B14F-4D97-AF65-F5344CB8AC3E}">
        <p14:creationId xmlns:p14="http://schemas.microsoft.com/office/powerpoint/2010/main" val="14262374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6" name="Text Box 12"/>
          <p:cNvSpPr txBox="1">
            <a:spLocks noChangeArrowheads="1"/>
          </p:cNvSpPr>
          <p:nvPr/>
        </p:nvSpPr>
        <p:spPr bwMode="auto">
          <a:xfrm>
            <a:off x="1336807" y="483509"/>
            <a:ext cx="358143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a:t>1. Công của dòng điện:</a:t>
            </a:r>
          </a:p>
        </p:txBody>
      </p:sp>
      <p:sp>
        <p:nvSpPr>
          <p:cNvPr id="6157" name="Text Box 13"/>
          <p:cNvSpPr txBox="1">
            <a:spLocks noChangeArrowheads="1"/>
          </p:cNvSpPr>
          <p:nvPr/>
        </p:nvSpPr>
        <p:spPr bwMode="auto">
          <a:xfrm>
            <a:off x="1660525" y="943139"/>
            <a:ext cx="934435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sz="2400" dirty="0">
                <a:solidFill>
                  <a:srgbClr val="4213ED"/>
                </a:solidFill>
                <a:sym typeface="Wingdings" panose="05000000000000000000" pitchFamily="2" charset="2"/>
              </a:rPr>
              <a:t>Công của d</a:t>
            </a:r>
            <a:r>
              <a:rPr lang="en-US" altLang="vi-VN" sz="2400" dirty="0">
                <a:solidFill>
                  <a:srgbClr val="4213ED"/>
                </a:solidFill>
              </a:rPr>
              <a:t>òng điện sản ra ở một đoạn mạch là số đo lượng điện năng chuyển hoá thành các dạng năng lượng khác.</a:t>
            </a:r>
          </a:p>
        </p:txBody>
      </p:sp>
      <p:sp>
        <p:nvSpPr>
          <p:cNvPr id="6158" name="Text Box 14"/>
          <p:cNvSpPr txBox="1">
            <a:spLocks noChangeArrowheads="1"/>
          </p:cNvSpPr>
          <p:nvPr/>
        </p:nvSpPr>
        <p:spPr bwMode="auto">
          <a:xfrm>
            <a:off x="1336807" y="1816978"/>
            <a:ext cx="581761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a:t>2. Công thức tính công của dòng điện:</a:t>
            </a:r>
          </a:p>
        </p:txBody>
      </p:sp>
      <mc:AlternateContent xmlns:mc="http://schemas.openxmlformats.org/markup-compatibility/2006" xmlns:a14="http://schemas.microsoft.com/office/drawing/2010/main">
        <mc:Choice Requires="a14">
          <p:sp>
            <p:nvSpPr>
              <p:cNvPr id="6160" name="Text Box 16"/>
              <p:cNvSpPr txBox="1">
                <a:spLocks noChangeArrowheads="1"/>
              </p:cNvSpPr>
              <p:nvPr/>
            </p:nvSpPr>
            <p:spPr bwMode="auto">
              <a:xfrm>
                <a:off x="1813081" y="2224217"/>
                <a:ext cx="5018887" cy="776944"/>
              </a:xfrm>
              <a:prstGeom prst="rect">
                <a:avLst/>
              </a:prstGeom>
              <a:noFill/>
              <a:ln w="28575">
                <a:solidFill>
                  <a:srgbClr val="FF0000"/>
                </a:solidFill>
                <a:miter lim="800000"/>
                <a:headEnd/>
                <a:tailEnd/>
              </a:ln>
              <a:effectLst/>
              <a:extLst>
                <a:ext uri="{909E8E84-426E-40DD-AFC4-6F175D3DCCD1}">
                  <a14:hiddenFill>
                    <a:solidFill>
                      <a:schemeClr val="accent1"/>
                    </a:solidFill>
                  </a14:hiddenFill>
                </a:ext>
                <a:ext uri="{AF507438-7753-43E0-B8FC-AC1667EBCBE1}">
                  <a14:hiddenEffects>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800" b="1" dirty="0">
                    <a:solidFill>
                      <a:srgbClr val="FF0000"/>
                    </a:solidFill>
                  </a:rPr>
                  <a:t>A = </a:t>
                </a:r>
                <a:r>
                  <a:rPr lang="en-US" altLang="vi-VN" sz="2800" b="1" dirty="0" smtClean="0">
                    <a:solidFill>
                      <a:srgbClr val="FF0000"/>
                    </a:solidFill>
                    <a:latin typeface="VNI-Script" pitchFamily="2" charset="0"/>
                  </a:rPr>
                  <a:t>P</a:t>
                </a:r>
                <a:r>
                  <a:rPr lang="en-US" altLang="vi-VN" sz="3600" b="1" dirty="0" smtClean="0">
                    <a:solidFill>
                      <a:srgbClr val="FF0000"/>
                    </a:solidFill>
                  </a:rPr>
                  <a:t>.</a:t>
                </a:r>
                <a:r>
                  <a:rPr lang="en-US" altLang="vi-VN" sz="2800" b="1" dirty="0" smtClean="0">
                    <a:solidFill>
                      <a:srgbClr val="FF0000"/>
                    </a:solidFill>
                  </a:rPr>
                  <a:t>t </a:t>
                </a:r>
                <a:r>
                  <a:rPr lang="en-US" altLang="vi-VN" sz="2800" b="1" dirty="0" smtClean="0">
                    <a:solidFill>
                      <a:srgbClr val="FF0000"/>
                    </a:solidFill>
                    <a:latin typeface=".VnTime" panose="020B7200000000000000" pitchFamily="34" charset="0"/>
                  </a:rPr>
                  <a:t>=</a:t>
                </a:r>
                <a:r>
                  <a:rPr lang="en-US" altLang="vi-VN" sz="2800" b="1" dirty="0" smtClean="0">
                    <a:solidFill>
                      <a:srgbClr val="FF0000"/>
                    </a:solidFill>
                  </a:rPr>
                  <a:t> U.I.t </a:t>
                </a:r>
                <a:r>
                  <a:rPr lang="en-US" altLang="vi-VN" sz="2800" b="1" dirty="0">
                    <a:solidFill>
                      <a:srgbClr val="FF0000"/>
                    </a:solidFill>
                  </a:rPr>
                  <a:t>=</a:t>
                </a:r>
                <a14:m>
                  <m:oMath xmlns:m="http://schemas.openxmlformats.org/officeDocument/2006/math">
                    <m:sSup>
                      <m:sSupPr>
                        <m:ctrlPr>
                          <a:rPr lang="en-US" altLang="vi-VN" sz="2800" b="1" i="1">
                            <a:solidFill>
                              <a:srgbClr val="FF0000"/>
                            </a:solidFill>
                            <a:latin typeface="Cambria Math" panose="02040503050406030204" pitchFamily="18" charset="0"/>
                          </a:rPr>
                        </m:ctrlPr>
                      </m:sSupPr>
                      <m:e>
                        <m:r>
                          <a:rPr lang="en-US" altLang="vi-VN" sz="2800" b="1" i="1">
                            <a:solidFill>
                              <a:srgbClr val="FF0000"/>
                            </a:solidFill>
                            <a:latin typeface="Cambria Math" panose="02040503050406030204" pitchFamily="18" charset="0"/>
                          </a:rPr>
                          <m:t>𝑰</m:t>
                        </m:r>
                      </m:e>
                      <m:sup>
                        <m:r>
                          <a:rPr lang="en-US" altLang="vi-VN" sz="2800" b="1" i="1">
                            <a:solidFill>
                              <a:srgbClr val="FF0000"/>
                            </a:solidFill>
                            <a:latin typeface="Cambria Math" panose="02040503050406030204" pitchFamily="18" charset="0"/>
                          </a:rPr>
                          <m:t>𝟐</m:t>
                        </m:r>
                        <m:r>
                          <a:rPr lang="en-US" altLang="vi-VN" sz="2800" b="1" i="1">
                            <a:solidFill>
                              <a:srgbClr val="FF0000"/>
                            </a:solidFill>
                            <a:latin typeface="Cambria Math" panose="02040503050406030204" pitchFamily="18" charset="0"/>
                          </a:rPr>
                          <m:t> </m:t>
                        </m:r>
                      </m:sup>
                    </m:sSup>
                  </m:oMath>
                </a14:m>
                <a:r>
                  <a:rPr lang="en-US" altLang="vi-VN" sz="2800" b="1" dirty="0">
                    <a:solidFill>
                      <a:srgbClr val="FF0000"/>
                    </a:solidFill>
                    <a:latin typeface=".VnTime" panose="020B7200000000000000" pitchFamily="34" charset="0"/>
                  </a:rPr>
                  <a:t>.R.t = </a:t>
                </a:r>
                <a14:m>
                  <m:oMath xmlns:m="http://schemas.openxmlformats.org/officeDocument/2006/math">
                    <m:f>
                      <m:fPr>
                        <m:ctrlPr>
                          <a:rPr lang="en-US" altLang="vi-VN" sz="2800" b="1" i="1">
                            <a:solidFill>
                              <a:srgbClr val="FF0000"/>
                            </a:solidFill>
                            <a:latin typeface="Cambria Math" panose="02040503050406030204" pitchFamily="18" charset="0"/>
                          </a:rPr>
                        </m:ctrlPr>
                      </m:fPr>
                      <m:num>
                        <m:sSup>
                          <m:sSupPr>
                            <m:ctrlPr>
                              <a:rPr lang="en-US" altLang="vi-VN" sz="2800" b="1" i="1">
                                <a:solidFill>
                                  <a:srgbClr val="FF0000"/>
                                </a:solidFill>
                                <a:latin typeface="Cambria Math" panose="02040503050406030204" pitchFamily="18" charset="0"/>
                              </a:rPr>
                            </m:ctrlPr>
                          </m:sSupPr>
                          <m:e>
                            <m:r>
                              <a:rPr lang="en-US" altLang="vi-VN" sz="2800" b="1" i="1">
                                <a:solidFill>
                                  <a:srgbClr val="FF0000"/>
                                </a:solidFill>
                                <a:latin typeface="Cambria Math" panose="02040503050406030204" pitchFamily="18" charset="0"/>
                              </a:rPr>
                              <m:t>𝑼</m:t>
                            </m:r>
                          </m:e>
                          <m:sup>
                            <m:r>
                              <a:rPr lang="en-US" altLang="vi-VN" sz="2800" b="1" i="1">
                                <a:solidFill>
                                  <a:srgbClr val="FF0000"/>
                                </a:solidFill>
                                <a:latin typeface="Cambria Math" panose="02040503050406030204" pitchFamily="18" charset="0"/>
                              </a:rPr>
                              <m:t>𝟐</m:t>
                            </m:r>
                          </m:sup>
                        </m:sSup>
                      </m:num>
                      <m:den>
                        <m:r>
                          <a:rPr lang="en-US" altLang="vi-VN" sz="2800" b="1" i="1">
                            <a:solidFill>
                              <a:srgbClr val="FF0000"/>
                            </a:solidFill>
                            <a:latin typeface="Cambria Math" panose="02040503050406030204" pitchFamily="18" charset="0"/>
                          </a:rPr>
                          <m:t>𝑹</m:t>
                        </m:r>
                      </m:den>
                    </m:f>
                  </m:oMath>
                </a14:m>
                <a:r>
                  <a:rPr lang="en-US" altLang="vi-VN" sz="2800" b="1" dirty="0">
                    <a:solidFill>
                      <a:srgbClr val="FF0000"/>
                    </a:solidFill>
                    <a:latin typeface=".VnTime" panose="020B7200000000000000" pitchFamily="34" charset="0"/>
                  </a:rPr>
                  <a:t>.</a:t>
                </a:r>
                <a:r>
                  <a:rPr lang="en-US" altLang="vi-VN" sz="2800" b="1" dirty="0" smtClean="0">
                    <a:solidFill>
                      <a:srgbClr val="FF0000"/>
                    </a:solidFill>
                    <a:latin typeface=".VnTime" panose="020B7200000000000000" pitchFamily="34" charset="0"/>
                  </a:rPr>
                  <a:t>t</a:t>
                </a:r>
                <a:endParaRPr lang="en-US" altLang="vi-VN" sz="2800" b="1" dirty="0">
                  <a:solidFill>
                    <a:srgbClr val="FF0000"/>
                  </a:solidFill>
                  <a:latin typeface=".VnTime" panose="020B7200000000000000" pitchFamily="34" charset="0"/>
                </a:endParaRPr>
              </a:p>
            </p:txBody>
          </p:sp>
        </mc:Choice>
        <mc:Fallback xmlns="">
          <p:sp>
            <p:nvSpPr>
              <p:cNvPr id="6160" name="Text Box 16"/>
              <p:cNvSpPr txBox="1">
                <a:spLocks noRot="1" noChangeAspect="1" noMove="1" noResize="1" noEditPoints="1" noAdjustHandles="1" noChangeArrowheads="1" noChangeShapeType="1" noTextEdit="1"/>
              </p:cNvSpPr>
              <p:nvPr/>
            </p:nvSpPr>
            <p:spPr bwMode="auto">
              <a:xfrm>
                <a:off x="1813081" y="2224217"/>
                <a:ext cx="5018887" cy="776944"/>
              </a:xfrm>
              <a:prstGeom prst="rect">
                <a:avLst/>
              </a:prstGeom>
              <a:blipFill>
                <a:blip r:embed="rId2"/>
                <a:stretch>
                  <a:fillRect l="-2171" t="-3788" b="-16667"/>
                </a:stretch>
              </a:blip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a:noFill/>
                  </a:rPr>
                  <a:t> </a:t>
                </a:r>
              </a:p>
            </p:txBody>
          </p:sp>
        </mc:Fallback>
      </mc:AlternateContent>
      <p:sp>
        <p:nvSpPr>
          <p:cNvPr id="10" name="Text Box 4"/>
          <p:cNvSpPr txBox="1">
            <a:spLocks noChangeArrowheads="1"/>
          </p:cNvSpPr>
          <p:nvPr/>
        </p:nvSpPr>
        <p:spPr bwMode="auto">
          <a:xfrm>
            <a:off x="1336807" y="23209"/>
            <a:ext cx="477835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sz="2800" b="1" dirty="0" smtClean="0">
                <a:solidFill>
                  <a:srgbClr val="FF3300"/>
                </a:solidFill>
                <a:effectLst>
                  <a:outerShdw blurRad="38100" dist="38100" dir="2700000" algn="tl">
                    <a:srgbClr val="C0C0C0"/>
                  </a:outerShdw>
                </a:effectLst>
                <a:latin typeface="Arial" charset="0"/>
              </a:rPr>
              <a:t>II. CÔNG CỦA DÒNG ĐIỆN:</a:t>
            </a:r>
            <a:endParaRPr lang="en-US" sz="2800" b="1" dirty="0">
              <a:solidFill>
                <a:srgbClr val="FF3300"/>
              </a:solidFill>
              <a:effectLst>
                <a:outerShdw blurRad="38100" dist="38100" dir="2700000" algn="tl">
                  <a:srgbClr val="C0C0C0"/>
                </a:outerShdw>
              </a:effectLst>
              <a:latin typeface="Arial" charset="0"/>
            </a:endParaRPr>
          </a:p>
        </p:txBody>
      </p:sp>
      <p:sp>
        <p:nvSpPr>
          <p:cNvPr id="16" name="Text Box 11"/>
          <p:cNvSpPr txBox="1">
            <a:spLocks noChangeArrowheads="1"/>
          </p:cNvSpPr>
          <p:nvPr/>
        </p:nvSpPr>
        <p:spPr bwMode="auto">
          <a:xfrm>
            <a:off x="6831969" y="2170846"/>
            <a:ext cx="470058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dirty="0"/>
              <a:t>Trong đó:  </a:t>
            </a:r>
            <a:r>
              <a:rPr lang="en-US" altLang="vi-VN" dirty="0" smtClean="0"/>
              <a:t>U: </a:t>
            </a:r>
            <a:r>
              <a:rPr lang="en-US" altLang="vi-VN" dirty="0"/>
              <a:t>là hiệu điện thế (V)</a:t>
            </a:r>
          </a:p>
          <a:p>
            <a:pPr eaLnBrk="1" hangingPunct="1"/>
            <a:r>
              <a:rPr lang="en-US" altLang="vi-VN" dirty="0"/>
              <a:t>	</a:t>
            </a:r>
            <a:r>
              <a:rPr lang="en-US" altLang="vi-VN" dirty="0" smtClean="0"/>
              <a:t>      I:   là </a:t>
            </a:r>
            <a:r>
              <a:rPr lang="en-US" altLang="vi-VN" dirty="0"/>
              <a:t>cđdđ (A)</a:t>
            </a:r>
          </a:p>
          <a:p>
            <a:pPr eaLnBrk="1" hangingPunct="1"/>
            <a:r>
              <a:rPr lang="en-US" altLang="vi-VN" dirty="0"/>
              <a:t>	</a:t>
            </a:r>
            <a:r>
              <a:rPr lang="en-US" altLang="vi-VN" dirty="0" smtClean="0"/>
              <a:t>      t:   </a:t>
            </a:r>
            <a:r>
              <a:rPr lang="en-US" altLang="vi-VN" dirty="0"/>
              <a:t>là thời gian (s)</a:t>
            </a:r>
          </a:p>
          <a:p>
            <a:pPr eaLnBrk="1" hangingPunct="1"/>
            <a:r>
              <a:rPr lang="en-US" altLang="vi-VN" dirty="0"/>
              <a:t>	</a:t>
            </a:r>
            <a:r>
              <a:rPr lang="en-US" altLang="vi-VN" dirty="0" smtClean="0"/>
              <a:t>     </a:t>
            </a:r>
            <a:r>
              <a:rPr lang="en-US" altLang="vi-VN" dirty="0"/>
              <a:t>R: là điện trở (</a:t>
            </a:r>
            <a:r>
              <a:rPr lang="el-GR" altLang="vi-VN" dirty="0">
                <a:latin typeface="Cambria Math" panose="02040503050406030204" pitchFamily="18" charset="0"/>
                <a:ea typeface="Cambria Math" panose="02040503050406030204" pitchFamily="18" charset="0"/>
              </a:rPr>
              <a:t>Ω</a:t>
            </a:r>
            <a:r>
              <a:rPr lang="en-US" altLang="vi-VN" dirty="0">
                <a:latin typeface="Cambria Math" panose="02040503050406030204" pitchFamily="18" charset="0"/>
                <a:ea typeface="Cambria Math" panose="02040503050406030204" pitchFamily="18" charset="0"/>
              </a:rPr>
              <a:t>)</a:t>
            </a:r>
            <a:endParaRPr lang="en-US" altLang="vi-VN" dirty="0"/>
          </a:p>
          <a:p>
            <a:pPr eaLnBrk="1" hangingPunct="1"/>
            <a:r>
              <a:rPr lang="en-US" altLang="vi-VN" dirty="0" smtClean="0"/>
              <a:t>                  A:  là </a:t>
            </a:r>
            <a:r>
              <a:rPr lang="en-US" altLang="vi-VN" dirty="0"/>
              <a:t>công của dòng điện (J</a:t>
            </a:r>
            <a:r>
              <a:rPr lang="en-US" altLang="vi-VN" dirty="0" smtClean="0"/>
              <a:t>)</a:t>
            </a:r>
          </a:p>
          <a:p>
            <a:pPr eaLnBrk="1" hangingPunct="1"/>
            <a:r>
              <a:rPr lang="en-US" altLang="vi-VN" dirty="0" smtClean="0"/>
              <a:t>1J </a:t>
            </a:r>
            <a:r>
              <a:rPr lang="en-US" altLang="vi-VN" dirty="0"/>
              <a:t>= 1 W.1s = 1V.1A.1s</a:t>
            </a:r>
          </a:p>
        </p:txBody>
      </p:sp>
      <p:sp>
        <p:nvSpPr>
          <p:cNvPr id="17" name="Text Box 12"/>
          <p:cNvSpPr txBox="1">
            <a:spLocks noChangeArrowheads="1"/>
          </p:cNvSpPr>
          <p:nvPr/>
        </p:nvSpPr>
        <p:spPr bwMode="auto">
          <a:xfrm>
            <a:off x="1668585" y="4003804"/>
            <a:ext cx="946463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dirty="0"/>
              <a:t>Ngoài ra công của dòng điện còn được đo bằng đơn vị kilôoat giờ (kW.h):</a:t>
            </a:r>
          </a:p>
          <a:p>
            <a:pPr algn="just" eaLnBrk="1" hangingPunct="1"/>
            <a:r>
              <a:rPr lang="en-US" altLang="vi-VN" dirty="0"/>
              <a:t>1kW.h = 1000W. 3600s </a:t>
            </a:r>
            <a:r>
              <a:rPr lang="en-US" altLang="vi-VN" dirty="0" smtClean="0"/>
              <a:t>=3 </a:t>
            </a:r>
            <a:r>
              <a:rPr lang="en-US" altLang="vi-VN" dirty="0"/>
              <a:t>600 000J = 3 600 kJ</a:t>
            </a:r>
          </a:p>
        </p:txBody>
      </p:sp>
      <p:sp>
        <p:nvSpPr>
          <p:cNvPr id="18" name="Text Box 10"/>
          <p:cNvSpPr txBox="1">
            <a:spLocks noChangeArrowheads="1"/>
          </p:cNvSpPr>
          <p:nvPr/>
        </p:nvSpPr>
        <p:spPr bwMode="auto">
          <a:xfrm>
            <a:off x="1208840" y="4655070"/>
            <a:ext cx="40254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a:t>3. Đo công của dòng điện:</a:t>
            </a:r>
          </a:p>
        </p:txBody>
      </p:sp>
      <p:sp>
        <p:nvSpPr>
          <p:cNvPr id="25" name="Text Box 13"/>
          <p:cNvSpPr txBox="1">
            <a:spLocks noChangeArrowheads="1"/>
          </p:cNvSpPr>
          <p:nvPr/>
        </p:nvSpPr>
        <p:spPr bwMode="auto">
          <a:xfrm>
            <a:off x="5060336" y="4630679"/>
            <a:ext cx="332968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sz="2400" dirty="0" smtClean="0">
                <a:solidFill>
                  <a:srgbClr val="4213ED"/>
                </a:solidFill>
                <a:sym typeface="Wingdings" panose="05000000000000000000" pitchFamily="2" charset="2"/>
              </a:rPr>
              <a:t>Bằng công tơ điện </a:t>
            </a:r>
            <a:endParaRPr lang="en-US" altLang="vi-VN" sz="2400" dirty="0">
              <a:solidFill>
                <a:srgbClr val="4213ED"/>
              </a:solidFill>
            </a:endParaRPr>
          </a:p>
        </p:txBody>
      </p:sp>
      <p:grpSp>
        <p:nvGrpSpPr>
          <p:cNvPr id="7" name="Group 6"/>
          <p:cNvGrpSpPr/>
          <p:nvPr/>
        </p:nvGrpSpPr>
        <p:grpSpPr>
          <a:xfrm>
            <a:off x="9104016" y="4357748"/>
            <a:ext cx="2488949" cy="2433048"/>
            <a:chOff x="9104016" y="4357748"/>
            <a:chExt cx="2488949" cy="2433048"/>
          </a:xfrm>
        </p:grpSpPr>
        <p:pic>
          <p:nvPicPr>
            <p:cNvPr id="24" name="Picture 19" descr="6578480C"/>
            <p:cNvPicPr>
              <a:picLocks noChangeAspect="1" noChangeArrowheads="1"/>
            </p:cNvPicPr>
            <p:nvPr/>
          </p:nvPicPr>
          <p:blipFill>
            <a:blip r:embed="rId3">
              <a:extLst>
                <a:ext uri="{28A0092B-C50C-407E-A947-70E740481C1C}">
                  <a14:useLocalDpi xmlns:a14="http://schemas.microsoft.com/office/drawing/2010/main" val="0"/>
                </a:ext>
              </a:extLst>
            </a:blip>
            <a:srcRect l="25148" t="59003" r="62309" b="22380"/>
            <a:stretch>
              <a:fillRect/>
            </a:stretch>
          </p:blipFill>
          <p:spPr bwMode="auto">
            <a:xfrm>
              <a:off x="9104016" y="4357748"/>
              <a:ext cx="2488949" cy="2079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9928948" y="6421464"/>
              <a:ext cx="1075936" cy="369332"/>
            </a:xfrm>
            <a:prstGeom prst="rect">
              <a:avLst/>
            </a:prstGeom>
          </p:spPr>
          <p:txBody>
            <a:bodyPr wrap="none">
              <a:spAutoFit/>
            </a:bodyPr>
            <a:lstStyle/>
            <a:p>
              <a:pPr algn="just"/>
              <a:r>
                <a:rPr lang="en-US" altLang="vi-VN" b="1" dirty="0">
                  <a:solidFill>
                    <a:srgbClr val="4213ED"/>
                  </a:solidFill>
                  <a:sym typeface="Wingdings" panose="05000000000000000000" pitchFamily="2" charset="2"/>
                </a:rPr>
                <a:t>hình 13.2</a:t>
              </a:r>
              <a:endParaRPr lang="en-US" altLang="vi-VN" b="1" dirty="0">
                <a:solidFill>
                  <a:srgbClr val="4213ED"/>
                </a:solidFill>
              </a:endParaRPr>
            </a:p>
          </p:txBody>
        </p:sp>
      </p:grpSp>
    </p:spTree>
    <p:extLst>
      <p:ext uri="{BB962C8B-B14F-4D97-AF65-F5344CB8AC3E}">
        <p14:creationId xmlns:p14="http://schemas.microsoft.com/office/powerpoint/2010/main" val="2043318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 calcmode="lin" valueType="num">
                                      <p:cBhvr>
                                        <p:cTn id="7" dur="1000" fill="hold"/>
                                        <p:tgtEl>
                                          <p:spTgt spid="16">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16">
                                            <p:txEl>
                                              <p:pRg st="1" end="1"/>
                                            </p:txEl>
                                          </p:spTgt>
                                        </p:tgtEl>
                                        <p:attrNameLst>
                                          <p:attrName>style.visibility</p:attrName>
                                        </p:attrNameLst>
                                      </p:cBhvr>
                                      <p:to>
                                        <p:strVal val="visible"/>
                                      </p:to>
                                    </p:set>
                                    <p:anim calcmode="lin" valueType="num">
                                      <p:cBhvr>
                                        <p:cTn id="14" dur="1000" fill="hold"/>
                                        <p:tgtEl>
                                          <p:spTgt spid="16">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16">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16">
                                            <p:txEl>
                                              <p:pRg st="2" end="2"/>
                                            </p:txEl>
                                          </p:spTgt>
                                        </p:tgtEl>
                                        <p:attrNameLst>
                                          <p:attrName>style.visibility</p:attrName>
                                        </p:attrNameLst>
                                      </p:cBhvr>
                                      <p:to>
                                        <p:strVal val="visible"/>
                                      </p:to>
                                    </p:set>
                                    <p:anim calcmode="lin" valueType="num">
                                      <p:cBhvr>
                                        <p:cTn id="21" dur="1000" fill="hold"/>
                                        <p:tgtEl>
                                          <p:spTgt spid="16">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16">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1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16">
                                            <p:txEl>
                                              <p:pRg st="3" end="3"/>
                                            </p:txEl>
                                          </p:spTgt>
                                        </p:tgtEl>
                                        <p:attrNameLst>
                                          <p:attrName>style.visibility</p:attrName>
                                        </p:attrNameLst>
                                      </p:cBhvr>
                                      <p:to>
                                        <p:strVal val="visible"/>
                                      </p:to>
                                    </p:set>
                                    <p:anim calcmode="lin" valueType="num">
                                      <p:cBhvr>
                                        <p:cTn id="28" dur="1000" fill="hold"/>
                                        <p:tgtEl>
                                          <p:spTgt spid="16">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16">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16">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16">
                                            <p:txEl>
                                              <p:pRg st="4" end="4"/>
                                            </p:txEl>
                                          </p:spTgt>
                                        </p:tgtEl>
                                        <p:attrNameLst>
                                          <p:attrName>style.visibility</p:attrName>
                                        </p:attrNameLst>
                                      </p:cBhvr>
                                      <p:to>
                                        <p:strVal val="visible"/>
                                      </p:to>
                                    </p:set>
                                    <p:anim calcmode="lin" valueType="num">
                                      <p:cBhvr>
                                        <p:cTn id="35" dur="1000" fill="hold"/>
                                        <p:tgtEl>
                                          <p:spTgt spid="16">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16">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1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nodeType="clickEffect">
                                  <p:stCondLst>
                                    <p:cond delay="0"/>
                                  </p:stCondLst>
                                  <p:childTnLst>
                                    <p:set>
                                      <p:cBhvr>
                                        <p:cTn id="41" dur="1" fill="hold">
                                          <p:stCondLst>
                                            <p:cond delay="0"/>
                                          </p:stCondLst>
                                        </p:cTn>
                                        <p:tgtEl>
                                          <p:spTgt spid="16">
                                            <p:txEl>
                                              <p:pRg st="5" end="5"/>
                                            </p:txEl>
                                          </p:spTgt>
                                        </p:tgtEl>
                                        <p:attrNameLst>
                                          <p:attrName>style.visibility</p:attrName>
                                        </p:attrNameLst>
                                      </p:cBhvr>
                                      <p:to>
                                        <p:strVal val="visible"/>
                                      </p:to>
                                    </p:set>
                                    <p:anim calcmode="lin" valueType="num">
                                      <p:cBhvr>
                                        <p:cTn id="42" dur="1000" fill="hold"/>
                                        <p:tgtEl>
                                          <p:spTgt spid="16">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16">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16">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nodeType="clickEffect">
                                  <p:stCondLst>
                                    <p:cond delay="0"/>
                                  </p:stCondLst>
                                  <p:childTnLst>
                                    <p:set>
                                      <p:cBhvr>
                                        <p:cTn id="48" dur="1" fill="hold">
                                          <p:stCondLst>
                                            <p:cond delay="0"/>
                                          </p:stCondLst>
                                        </p:cTn>
                                        <p:tgtEl>
                                          <p:spTgt spid="17">
                                            <p:txEl>
                                              <p:pRg st="0" end="0"/>
                                            </p:txEl>
                                          </p:spTgt>
                                        </p:tgtEl>
                                        <p:attrNameLst>
                                          <p:attrName>style.visibility</p:attrName>
                                        </p:attrNameLst>
                                      </p:cBhvr>
                                      <p:to>
                                        <p:strVal val="visible"/>
                                      </p:to>
                                    </p:set>
                                    <p:anim calcmode="lin" valueType="num">
                                      <p:cBhvr>
                                        <p:cTn id="49" dur="1000" fill="hold"/>
                                        <p:tgtEl>
                                          <p:spTgt spid="17">
                                            <p:txEl>
                                              <p:pRg st="0" end="0"/>
                                            </p:txEl>
                                          </p:spTgt>
                                        </p:tgtEl>
                                        <p:attrNameLst>
                                          <p:attrName>ppt_x</p:attrName>
                                        </p:attrNameLst>
                                      </p:cBhvr>
                                      <p:tavLst>
                                        <p:tav tm="0">
                                          <p:val>
                                            <p:strVal val="#ppt_x-.2"/>
                                          </p:val>
                                        </p:tav>
                                        <p:tav tm="100000">
                                          <p:val>
                                            <p:strVal val="#ppt_x"/>
                                          </p:val>
                                        </p:tav>
                                      </p:tavLst>
                                    </p:anim>
                                    <p:anim calcmode="lin" valueType="num">
                                      <p:cBhvr>
                                        <p:cTn id="50" dur="1000" fill="hold"/>
                                        <p:tgtEl>
                                          <p:spTgt spid="1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17">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9" presetClass="entr" presetSubtype="0" fill="hold" nodeType="clickEffect">
                                  <p:stCondLst>
                                    <p:cond delay="0"/>
                                  </p:stCondLst>
                                  <p:childTnLst>
                                    <p:set>
                                      <p:cBhvr>
                                        <p:cTn id="55" dur="1" fill="hold">
                                          <p:stCondLst>
                                            <p:cond delay="0"/>
                                          </p:stCondLst>
                                        </p:cTn>
                                        <p:tgtEl>
                                          <p:spTgt spid="17">
                                            <p:txEl>
                                              <p:pRg st="1" end="1"/>
                                            </p:txEl>
                                          </p:spTgt>
                                        </p:tgtEl>
                                        <p:attrNameLst>
                                          <p:attrName>style.visibility</p:attrName>
                                        </p:attrNameLst>
                                      </p:cBhvr>
                                      <p:to>
                                        <p:strVal val="visible"/>
                                      </p:to>
                                    </p:set>
                                    <p:anim calcmode="lin" valueType="num">
                                      <p:cBhvr>
                                        <p:cTn id="56" dur="1000" fill="hold"/>
                                        <p:tgtEl>
                                          <p:spTgt spid="17">
                                            <p:txEl>
                                              <p:pRg st="1" end="1"/>
                                            </p:txEl>
                                          </p:spTgt>
                                        </p:tgtEl>
                                        <p:attrNameLst>
                                          <p:attrName>ppt_x</p:attrName>
                                        </p:attrNameLst>
                                      </p:cBhvr>
                                      <p:tavLst>
                                        <p:tav tm="0">
                                          <p:val>
                                            <p:strVal val="#ppt_x-.2"/>
                                          </p:val>
                                        </p:tav>
                                        <p:tav tm="100000">
                                          <p:val>
                                            <p:strVal val="#ppt_x"/>
                                          </p:val>
                                        </p:tav>
                                      </p:tavLst>
                                    </p:anim>
                                    <p:anim calcmode="lin" valueType="num">
                                      <p:cBhvr>
                                        <p:cTn id="57" dur="1000" fill="hold"/>
                                        <p:tgtEl>
                                          <p:spTgt spid="17">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58" dur="1000"/>
                                        <p:tgtEl>
                                          <p:spTgt spid="17">
                                            <p:txEl>
                                              <p:pRg st="1" end="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fade">
                                      <p:cBhvr>
                                        <p:cTn id="63" dur="500"/>
                                        <p:tgtEl>
                                          <p:spTgt spid="18"/>
                                        </p:tgtEl>
                                      </p:cBhvr>
                                    </p:animEffect>
                                  </p:childTnLst>
                                </p:cTn>
                              </p:par>
                            </p:childTnLst>
                          </p:cTn>
                        </p:par>
                      </p:childTnLst>
                    </p:cTn>
                  </p:par>
                  <p:par>
                    <p:cTn id="64" fill="hold">
                      <p:stCondLst>
                        <p:cond delay="indefinite"/>
                      </p:stCondLst>
                      <p:childTnLst>
                        <p:par>
                          <p:cTn id="65" fill="hold">
                            <p:stCondLst>
                              <p:cond delay="0"/>
                            </p:stCondLst>
                            <p:childTnLst>
                              <p:par>
                                <p:cTn id="66" presetID="6" presetClass="entr" presetSubtype="16" fill="hold" nodeType="clickEffect">
                                  <p:stCondLst>
                                    <p:cond delay="0"/>
                                  </p:stCondLst>
                                  <p:childTnLst>
                                    <p:set>
                                      <p:cBhvr>
                                        <p:cTn id="67" dur="1" fill="hold">
                                          <p:stCondLst>
                                            <p:cond delay="0"/>
                                          </p:stCondLst>
                                        </p:cTn>
                                        <p:tgtEl>
                                          <p:spTgt spid="7"/>
                                        </p:tgtEl>
                                        <p:attrNameLst>
                                          <p:attrName>style.visibility</p:attrName>
                                        </p:attrNameLst>
                                      </p:cBhvr>
                                      <p:to>
                                        <p:strVal val="visible"/>
                                      </p:to>
                                    </p:set>
                                    <p:animEffect transition="in" filter="circle(in)">
                                      <p:cBhvr>
                                        <p:cTn id="68" dur="2000"/>
                                        <p:tgtEl>
                                          <p:spTgt spid="7"/>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fade">
                                      <p:cBhvr>
                                        <p:cTn id="7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1" name="Text Box 11"/>
          <p:cNvSpPr txBox="1">
            <a:spLocks noChangeArrowheads="1"/>
          </p:cNvSpPr>
          <p:nvPr/>
        </p:nvSpPr>
        <p:spPr bwMode="auto">
          <a:xfrm>
            <a:off x="1491916" y="483007"/>
            <a:ext cx="960922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sz="2400" b="1" dirty="0">
                <a:solidFill>
                  <a:srgbClr val="FF3300"/>
                </a:solidFill>
              </a:rPr>
              <a:t>C6: Bảng 2 ghi lại số đếm của công tơ khi sử dụng một số dụng cụ điện.</a:t>
            </a:r>
          </a:p>
        </p:txBody>
      </p:sp>
      <p:graphicFrame>
        <p:nvGraphicFramePr>
          <p:cNvPr id="10351" name="Group 111"/>
          <p:cNvGraphicFramePr>
            <a:graphicFrameLocks noGrp="1"/>
          </p:cNvGraphicFramePr>
          <p:nvPr>
            <p:extLst>
              <p:ext uri="{D42A27DB-BD31-4B8C-83A1-F6EECF244321}">
                <p14:modId xmlns:p14="http://schemas.microsoft.com/office/powerpoint/2010/main" val="3672377026"/>
              </p:ext>
            </p:extLst>
          </p:nvPr>
        </p:nvGraphicFramePr>
        <p:xfrm>
          <a:off x="1491916" y="1336420"/>
          <a:ext cx="9609220" cy="2611536"/>
        </p:xfrm>
        <a:graphic>
          <a:graphicData uri="http://schemas.openxmlformats.org/drawingml/2006/table">
            <a:tbl>
              <a:tblPr/>
              <a:tblGrid>
                <a:gridCol w="1104607">
                  <a:extLst>
                    <a:ext uri="{9D8B030D-6E8A-4147-A177-3AD203B41FA5}">
                      <a16:colId xmlns:a16="http://schemas.microsoft.com/office/drawing/2014/main" val="20000"/>
                    </a:ext>
                  </a:extLst>
                </a:gridCol>
                <a:gridCol w="1686719">
                  <a:extLst>
                    <a:ext uri="{9D8B030D-6E8A-4147-A177-3AD203B41FA5}">
                      <a16:colId xmlns:a16="http://schemas.microsoft.com/office/drawing/2014/main" val="20001"/>
                    </a:ext>
                  </a:extLst>
                </a:gridCol>
                <a:gridCol w="2014004">
                  <a:extLst>
                    <a:ext uri="{9D8B030D-6E8A-4147-A177-3AD203B41FA5}">
                      <a16:colId xmlns:a16="http://schemas.microsoft.com/office/drawing/2014/main" val="20002"/>
                    </a:ext>
                  </a:extLst>
                </a:gridCol>
                <a:gridCol w="1600817">
                  <a:extLst>
                    <a:ext uri="{9D8B030D-6E8A-4147-A177-3AD203B41FA5}">
                      <a16:colId xmlns:a16="http://schemas.microsoft.com/office/drawing/2014/main" val="20003"/>
                    </a:ext>
                  </a:extLst>
                </a:gridCol>
                <a:gridCol w="1600817">
                  <a:extLst>
                    <a:ext uri="{9D8B030D-6E8A-4147-A177-3AD203B41FA5}">
                      <a16:colId xmlns:a16="http://schemas.microsoft.com/office/drawing/2014/main" val="1905756392"/>
                    </a:ext>
                  </a:extLst>
                </a:gridCol>
                <a:gridCol w="1602256">
                  <a:extLst>
                    <a:ext uri="{9D8B030D-6E8A-4147-A177-3AD203B41FA5}">
                      <a16:colId xmlns:a16="http://schemas.microsoft.com/office/drawing/2014/main" val="20004"/>
                    </a:ext>
                  </a:extLst>
                </a:gridCol>
              </a:tblGrid>
              <a:tr h="5979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err="1" smtClean="0">
                          <a:ln>
                            <a:noFill/>
                          </a:ln>
                          <a:solidFill>
                            <a:schemeClr val="tx1"/>
                          </a:solidFill>
                          <a:effectLst>
                            <a:outerShdw blurRad="38100" dist="38100" dir="2700000" algn="tl">
                              <a:srgbClr val="C0C0C0"/>
                            </a:outerShdw>
                          </a:effectLst>
                          <a:latin typeface="Arial" charset="0"/>
                        </a:rPr>
                        <a:t>Lần</a:t>
                      </a:r>
                      <a:r>
                        <a:rPr kumimoji="0" lang="en-US" sz="1700" b="1" i="0" u="none" strike="noStrike" cap="none" normalizeH="0" baseline="0" dirty="0" smtClean="0">
                          <a:ln>
                            <a:noFill/>
                          </a:ln>
                          <a:solidFill>
                            <a:schemeClr val="tx1"/>
                          </a:solidFill>
                          <a:effectLst>
                            <a:outerShdw blurRad="38100" dist="38100" dir="2700000" algn="tl">
                              <a:srgbClr val="C0C0C0"/>
                            </a:outerShdw>
                          </a:effectLst>
                          <a:latin typeface="Arial" charset="0"/>
                        </a:rPr>
                        <a:t> </a:t>
                      </a:r>
                      <a:r>
                        <a:rPr kumimoji="0" lang="en-US" sz="1700" b="1" i="0" u="none" strike="noStrike" cap="none" normalizeH="0" baseline="0" dirty="0" err="1" smtClean="0">
                          <a:ln>
                            <a:noFill/>
                          </a:ln>
                          <a:solidFill>
                            <a:schemeClr val="tx1"/>
                          </a:solidFill>
                          <a:effectLst>
                            <a:outerShdw blurRad="38100" dist="38100" dir="2700000" algn="tl">
                              <a:srgbClr val="C0C0C0"/>
                            </a:outerShdw>
                          </a:effectLst>
                          <a:latin typeface="Arial" charset="0"/>
                        </a:rPr>
                        <a:t>sử</a:t>
                      </a:r>
                      <a:r>
                        <a:rPr kumimoji="0" lang="en-US" sz="1700" b="1" i="0" u="none" strike="noStrike" cap="none" normalizeH="0" baseline="0" dirty="0" smtClean="0">
                          <a:ln>
                            <a:noFill/>
                          </a:ln>
                          <a:solidFill>
                            <a:schemeClr val="tx1"/>
                          </a:solidFill>
                          <a:effectLst>
                            <a:outerShdw blurRad="38100" dist="38100" dir="2700000" algn="tl">
                              <a:srgbClr val="C0C0C0"/>
                            </a:outerShdw>
                          </a:effectLst>
                          <a:latin typeface="Arial" charset="0"/>
                        </a:rPr>
                        <a:t> </a:t>
                      </a:r>
                      <a:r>
                        <a:rPr kumimoji="0" lang="en-US" sz="1700" b="1" i="0" u="none" strike="noStrike" cap="none" normalizeH="0" baseline="0" dirty="0" err="1" smtClean="0">
                          <a:ln>
                            <a:noFill/>
                          </a:ln>
                          <a:solidFill>
                            <a:schemeClr val="tx1"/>
                          </a:solidFill>
                          <a:effectLst>
                            <a:outerShdw blurRad="38100" dist="38100" dir="2700000" algn="tl">
                              <a:srgbClr val="C0C0C0"/>
                            </a:outerShdw>
                          </a:effectLst>
                          <a:latin typeface="Arial" charset="0"/>
                        </a:rPr>
                        <a:t>dụng</a:t>
                      </a:r>
                      <a:endParaRPr kumimoji="0" lang="en-US" sz="1700" b="1"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outerShdw blurRad="38100" dist="38100" dir="2700000" algn="tl">
                              <a:srgbClr val="C0C0C0"/>
                            </a:outerShdw>
                          </a:effectLst>
                          <a:latin typeface="Arial" charset="0"/>
                        </a:rPr>
                        <a:t>Dụng cụ điện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smtClean="0">
                          <a:ln>
                            <a:noFill/>
                          </a:ln>
                          <a:solidFill>
                            <a:schemeClr val="tx1"/>
                          </a:solidFill>
                          <a:effectLst>
                            <a:outerShdw blurRad="38100" dist="38100" dir="2700000" algn="tl">
                              <a:srgbClr val="C0C0C0"/>
                            </a:outerShdw>
                          </a:effectLst>
                          <a:latin typeface="Arial" charset="0"/>
                        </a:rPr>
                        <a:t>Công suất sử dụng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smtClean="0">
                          <a:ln>
                            <a:noFill/>
                          </a:ln>
                          <a:solidFill>
                            <a:schemeClr val="tx1"/>
                          </a:solidFill>
                          <a:effectLst>
                            <a:outerShdw blurRad="38100" dist="38100" dir="2700000" algn="tl">
                              <a:srgbClr val="C0C0C0"/>
                            </a:outerShdw>
                          </a:effectLst>
                          <a:latin typeface="Arial" charset="0"/>
                        </a:rPr>
                        <a:t>Thời gian sử dụng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outerShdw blurRad="38100" dist="38100" dir="2700000" algn="tl">
                              <a:srgbClr val="C0C0C0"/>
                            </a:outerShdw>
                          </a:effectLst>
                          <a:latin typeface="Arial" charset="0"/>
                        </a:rPr>
                        <a:t>Điện năng </a:t>
                      </a:r>
                      <a:r>
                        <a:rPr kumimoji="0" lang="en-US" sz="1700" b="1" i="0" u="none" strike="noStrike" cap="none" normalizeH="0" baseline="0" dirty="0" smtClean="0">
                          <a:ln>
                            <a:noFill/>
                          </a:ln>
                          <a:solidFill>
                            <a:schemeClr val="tx1"/>
                          </a:solidFill>
                          <a:effectLst>
                            <a:outerShdw blurRad="38100" dist="38100" dir="2700000" algn="tl">
                              <a:srgbClr val="C0C0C0"/>
                            </a:outerShdw>
                          </a:effectLst>
                          <a:latin typeface="Arial" charset="0"/>
                        </a:rPr>
                        <a:t>sử </a:t>
                      </a:r>
                      <a:r>
                        <a:rPr kumimoji="0" lang="en-US" sz="1700" b="1" i="0" u="none" strike="noStrike" cap="none" normalizeH="0" baseline="0" dirty="0" smtClean="0">
                          <a:ln>
                            <a:noFill/>
                          </a:ln>
                          <a:solidFill>
                            <a:schemeClr val="tx1"/>
                          </a:solidFill>
                          <a:effectLst>
                            <a:outerShdw blurRad="38100" dist="38100" dir="2700000" algn="tl">
                              <a:srgbClr val="C0C0C0"/>
                            </a:outerShdw>
                          </a:effectLst>
                          <a:latin typeface="Arial" charset="0"/>
                        </a:rPr>
                        <a:t>dụng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smtClean="0">
                          <a:ln>
                            <a:noFill/>
                          </a:ln>
                          <a:solidFill>
                            <a:schemeClr val="tx1"/>
                          </a:solidFill>
                          <a:effectLst>
                            <a:outerShdw blurRad="38100" dist="38100" dir="2700000" algn="tl">
                              <a:srgbClr val="C0C0C0"/>
                            </a:outerShdw>
                          </a:effectLst>
                          <a:latin typeface="Arial" charset="0"/>
                        </a:rPr>
                        <a:t>Số đếm của công tơ</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6121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smtClean="0">
                          <a:ln>
                            <a:noFill/>
                          </a:ln>
                          <a:solidFill>
                            <a:schemeClr val="tx1"/>
                          </a:solidFill>
                          <a:effectLst/>
                          <a:latin typeface="Arial" charset="0"/>
                        </a:rPr>
                        <a:t>Bóng đèn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outerShdw blurRad="38100" dist="38100" dir="2700000" algn="tl">
                              <a:srgbClr val="C0C0C0"/>
                            </a:outerShdw>
                          </a:effectLst>
                          <a:latin typeface="Arial" charset="0"/>
                        </a:rPr>
                        <a:t>100W = 0,1 kW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3 giờ</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0,3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474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dirty="0" err="1" smtClean="0">
                          <a:ln>
                            <a:noFill/>
                          </a:ln>
                          <a:solidFill>
                            <a:schemeClr val="tx1"/>
                          </a:solidFill>
                          <a:effectLst/>
                          <a:latin typeface="Arial" charset="0"/>
                        </a:rPr>
                        <a:t>Nồi</a:t>
                      </a:r>
                      <a:r>
                        <a:rPr kumimoji="0" lang="en-US" sz="2200" b="1" i="0" u="none" strike="noStrike" cap="none" normalizeH="0" baseline="0" dirty="0" smtClean="0">
                          <a:ln>
                            <a:noFill/>
                          </a:ln>
                          <a:solidFill>
                            <a:schemeClr val="tx1"/>
                          </a:solidFill>
                          <a:effectLst/>
                          <a:latin typeface="Arial" charset="0"/>
                        </a:rPr>
                        <a:t> </a:t>
                      </a:r>
                      <a:r>
                        <a:rPr kumimoji="0" lang="en-US" sz="2200" b="1" i="0" u="none" strike="noStrike" cap="none" normalizeH="0" baseline="0" dirty="0" err="1" smtClean="0">
                          <a:ln>
                            <a:noFill/>
                          </a:ln>
                          <a:solidFill>
                            <a:schemeClr val="tx1"/>
                          </a:solidFill>
                          <a:effectLst/>
                          <a:latin typeface="Arial" charset="0"/>
                        </a:rPr>
                        <a:t>cơm</a:t>
                      </a:r>
                      <a:r>
                        <a:rPr kumimoji="0" lang="en-US" sz="2200" b="1" i="0" u="none" strike="noStrike" cap="none" normalizeH="0" baseline="0" dirty="0" smtClean="0">
                          <a:ln>
                            <a:noFill/>
                          </a:ln>
                          <a:solidFill>
                            <a:schemeClr val="tx1"/>
                          </a:solidFill>
                          <a:effectLst/>
                          <a:latin typeface="Arial" charset="0"/>
                        </a:rPr>
                        <a:t> </a:t>
                      </a:r>
                      <a:r>
                        <a:rPr kumimoji="0" lang="en-US" sz="2200" b="1" i="0" u="none" strike="noStrike" cap="none" normalizeH="0" baseline="0" dirty="0" err="1" smtClean="0">
                          <a:ln>
                            <a:noFill/>
                          </a:ln>
                          <a:solidFill>
                            <a:schemeClr val="tx1"/>
                          </a:solidFill>
                          <a:effectLst/>
                          <a:latin typeface="Arial" charset="0"/>
                        </a:rPr>
                        <a:t>điện</a:t>
                      </a:r>
                      <a:endParaRPr kumimoji="0" lang="en-US" sz="22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outerShdw blurRad="38100" dist="38100" dir="2700000" algn="tl">
                              <a:srgbClr val="C0C0C0"/>
                            </a:outerShdw>
                          </a:effectLst>
                          <a:latin typeface="Arial" charset="0"/>
                        </a:rPr>
                        <a:t>500W = 0,5 kW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 giờ</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2783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dirty="0" smtClean="0">
                          <a:ln>
                            <a:noFill/>
                          </a:ln>
                          <a:solidFill>
                            <a:schemeClr val="tx1"/>
                          </a:solidFill>
                          <a:effectLst/>
                          <a:latin typeface="Arial" charset="0"/>
                        </a:rPr>
                        <a:t>Bàn là điện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outerShdw blurRad="38100" dist="38100" dir="2700000" algn="tl">
                              <a:srgbClr val="C0C0C0"/>
                            </a:outerShdw>
                          </a:effectLst>
                          <a:latin typeface="Arial" charset="0"/>
                        </a:rPr>
                        <a:t>1000W = 1,0 kW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0,5 giờ</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0346" name="Text Box 106"/>
          <p:cNvSpPr txBox="1">
            <a:spLocks noChangeArrowheads="1"/>
          </p:cNvSpPr>
          <p:nvPr/>
        </p:nvSpPr>
        <p:spPr bwMode="auto">
          <a:xfrm>
            <a:off x="1491916" y="4072645"/>
            <a:ext cx="989797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smtClean="0">
                <a:solidFill>
                  <a:srgbClr val="FF3300"/>
                </a:solidFill>
              </a:rPr>
              <a:t>Tính điện năng sử dụng của các dụng cụ điện và điền vào bảng?</a:t>
            </a:r>
            <a:endParaRPr lang="en-US" altLang="vi-VN" sz="2400" b="1" dirty="0">
              <a:solidFill>
                <a:srgbClr val="FF3300"/>
              </a:solidFill>
            </a:endParaRPr>
          </a:p>
        </p:txBody>
      </p:sp>
      <p:sp>
        <p:nvSpPr>
          <p:cNvPr id="10347" name="Text Box 107"/>
          <p:cNvSpPr txBox="1">
            <a:spLocks noChangeArrowheads="1"/>
          </p:cNvSpPr>
          <p:nvPr/>
        </p:nvSpPr>
        <p:spPr bwMode="auto">
          <a:xfrm>
            <a:off x="1491916" y="5049987"/>
            <a:ext cx="7924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smtClean="0"/>
              <a:t>số </a:t>
            </a:r>
            <a:r>
              <a:rPr lang="en-US" altLang="vi-VN" sz="2400" b="1" dirty="0"/>
              <a:t>đếm của công tơ </a:t>
            </a:r>
            <a:r>
              <a:rPr lang="en-US" altLang="vi-VN" sz="2400" b="1" dirty="0" smtClean="0"/>
              <a:t>= điện </a:t>
            </a:r>
            <a:r>
              <a:rPr lang="en-US" altLang="vi-VN" sz="2400" b="1" dirty="0"/>
              <a:t>năng </a:t>
            </a:r>
            <a:r>
              <a:rPr lang="en-US" altLang="vi-VN" sz="2400" b="1" dirty="0" smtClean="0"/>
              <a:t>sử dụng (kW.h)</a:t>
            </a:r>
            <a:endParaRPr lang="en-US" altLang="vi-VN" sz="2400" b="1" dirty="0"/>
          </a:p>
        </p:txBody>
      </p:sp>
      <p:pic>
        <p:nvPicPr>
          <p:cNvPr id="13" name="Picture 9" descr="qustionmed_w"/>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10748" y="3974042"/>
            <a:ext cx="781168" cy="547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8140683" y="2049703"/>
            <a:ext cx="1043939" cy="369332"/>
          </a:xfrm>
          <a:prstGeom prst="rect">
            <a:avLst/>
          </a:prstGeom>
        </p:spPr>
        <p:txBody>
          <a:bodyPr wrap="none">
            <a:spAutoFit/>
          </a:bodyPr>
          <a:lstStyle/>
          <a:p>
            <a:pPr lvl="0" algn="ctr" fontAlgn="base">
              <a:spcBef>
                <a:spcPct val="20000"/>
              </a:spcBef>
              <a:spcAft>
                <a:spcPct val="0"/>
              </a:spcAft>
            </a:pPr>
            <a:r>
              <a:rPr lang="en-US" b="1" dirty="0">
                <a:latin typeface="Arial" charset="0"/>
              </a:rPr>
              <a:t>0,3kW.h</a:t>
            </a:r>
          </a:p>
        </p:txBody>
      </p:sp>
      <p:sp>
        <p:nvSpPr>
          <p:cNvPr id="8" name="Rectangle 7"/>
          <p:cNvSpPr/>
          <p:nvPr/>
        </p:nvSpPr>
        <p:spPr>
          <a:xfrm>
            <a:off x="8140683" y="2756888"/>
            <a:ext cx="1043940" cy="369332"/>
          </a:xfrm>
          <a:prstGeom prst="rect">
            <a:avLst/>
          </a:prstGeom>
        </p:spPr>
        <p:txBody>
          <a:bodyPr wrap="none">
            <a:spAutoFit/>
          </a:bodyPr>
          <a:lstStyle/>
          <a:p>
            <a:pPr lvl="0" algn="ctr" fontAlgn="base">
              <a:spcBef>
                <a:spcPct val="20000"/>
              </a:spcBef>
              <a:spcAft>
                <a:spcPct val="0"/>
              </a:spcAft>
            </a:pPr>
            <a:r>
              <a:rPr lang="en-US" b="1" dirty="0" smtClean="0">
                <a:latin typeface="Arial" charset="0"/>
              </a:rPr>
              <a:t>0,5kW.h</a:t>
            </a:r>
            <a:endParaRPr lang="en-US" b="1" dirty="0">
              <a:latin typeface="Arial" charset="0"/>
            </a:endParaRPr>
          </a:p>
        </p:txBody>
      </p:sp>
      <p:sp>
        <p:nvSpPr>
          <p:cNvPr id="9" name="Rectangle 8"/>
          <p:cNvSpPr/>
          <p:nvPr/>
        </p:nvSpPr>
        <p:spPr>
          <a:xfrm>
            <a:off x="8140682" y="3491020"/>
            <a:ext cx="1043939" cy="369332"/>
          </a:xfrm>
          <a:prstGeom prst="rect">
            <a:avLst/>
          </a:prstGeom>
        </p:spPr>
        <p:txBody>
          <a:bodyPr wrap="none">
            <a:spAutoFit/>
          </a:bodyPr>
          <a:lstStyle/>
          <a:p>
            <a:pPr lvl="0" algn="ctr" fontAlgn="base">
              <a:spcBef>
                <a:spcPct val="20000"/>
              </a:spcBef>
              <a:spcAft>
                <a:spcPct val="0"/>
              </a:spcAft>
            </a:pPr>
            <a:r>
              <a:rPr lang="en-US" b="1" dirty="0" smtClean="0">
                <a:latin typeface="Arial" charset="0"/>
              </a:rPr>
              <a:t>0,5kW.h</a:t>
            </a:r>
            <a:endParaRPr lang="en-US" b="1" dirty="0">
              <a:latin typeface="Arial" charset="0"/>
            </a:endParaRPr>
          </a:p>
        </p:txBody>
      </p:sp>
      <p:sp>
        <p:nvSpPr>
          <p:cNvPr id="10" name="Text Box 106"/>
          <p:cNvSpPr txBox="1">
            <a:spLocks noChangeArrowheads="1"/>
          </p:cNvSpPr>
          <p:nvPr/>
        </p:nvSpPr>
        <p:spPr bwMode="auto">
          <a:xfrm>
            <a:off x="1491916" y="4072775"/>
            <a:ext cx="989797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a:solidFill>
                  <a:srgbClr val="FF3300"/>
                </a:solidFill>
              </a:rPr>
              <a:t>Từ bảng này hãy </a:t>
            </a:r>
            <a:r>
              <a:rPr lang="en-US" altLang="vi-VN" sz="2400" b="1" dirty="0" smtClean="0">
                <a:solidFill>
                  <a:srgbClr val="FF3300"/>
                </a:solidFill>
              </a:rPr>
              <a:t>so sánh số </a:t>
            </a:r>
            <a:r>
              <a:rPr lang="en-US" altLang="vi-VN" sz="2400" b="1" dirty="0">
                <a:solidFill>
                  <a:srgbClr val="FF3300"/>
                </a:solidFill>
              </a:rPr>
              <a:t>đếm của công tơ </a:t>
            </a:r>
            <a:r>
              <a:rPr lang="en-US" altLang="vi-VN" sz="2400" b="1" dirty="0" smtClean="0">
                <a:solidFill>
                  <a:srgbClr val="FF3300"/>
                </a:solidFill>
              </a:rPr>
              <a:t>với </a:t>
            </a:r>
            <a:r>
              <a:rPr lang="en-US" altLang="vi-VN" sz="2400" b="1" dirty="0">
                <a:solidFill>
                  <a:srgbClr val="FF3300"/>
                </a:solidFill>
              </a:rPr>
              <a:t>điện năng </a:t>
            </a:r>
            <a:r>
              <a:rPr lang="en-US" altLang="vi-VN" sz="2400" b="1" dirty="0" smtClean="0">
                <a:solidFill>
                  <a:srgbClr val="FF3300"/>
                </a:solidFill>
              </a:rPr>
              <a:t>sử dụng?</a:t>
            </a:r>
            <a:endParaRPr lang="en-US" altLang="vi-VN" sz="2400" b="1" dirty="0">
              <a:solidFill>
                <a:srgbClr val="FF3300"/>
              </a:solidFill>
            </a:endParaRPr>
          </a:p>
        </p:txBody>
      </p:sp>
    </p:spTree>
    <p:extLst>
      <p:ext uri="{BB962C8B-B14F-4D97-AF65-F5344CB8AC3E}">
        <p14:creationId xmlns:p14="http://schemas.microsoft.com/office/powerpoint/2010/main" val="25345539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251"/>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499"/>
                                          </p:stCondLst>
                                        </p:cTn>
                                        <p:tgtEl>
                                          <p:spTgt spid="10351"/>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iterate type="lt">
                                    <p:tmAbs val="75"/>
                                  </p:iterate>
                                  <p:childTnLst>
                                    <p:set>
                                      <p:cBhvr>
                                        <p:cTn id="13" dur="1" fill="hold">
                                          <p:stCondLst>
                                            <p:cond delay="74"/>
                                          </p:stCondLst>
                                        </p:cTn>
                                        <p:tgtEl>
                                          <p:spTgt spid="10346"/>
                                        </p:tgtEl>
                                        <p:attrNameLst>
                                          <p:attrName>style.visibility</p:attrName>
                                        </p:attrNameLst>
                                      </p:cBhvr>
                                      <p:to>
                                        <p:strVal val="visible"/>
                                      </p:to>
                                    </p:set>
                                  </p:childTnLst>
                                </p:cTn>
                              </p:par>
                              <p:par>
                                <p:cTn id="14" presetID="16" presetClass="entr" presetSubtype="21"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barn(inVertical)">
                                      <p:cBhvr>
                                        <p:cTn id="16" dur="500"/>
                                        <p:tgtEl>
                                          <p:spTgt spid="1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barn(inVertical)">
                                      <p:cBhvr>
                                        <p:cTn id="21" dur="5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arn(inVertical)">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barn(inVertical)">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iterate type="lt">
                                    <p:tmAbs val="75"/>
                                  </p:iterate>
                                  <p:childTnLst>
                                    <p:set>
                                      <p:cBhvr>
                                        <p:cTn id="35" dur="1" fill="hold">
                                          <p:stCondLst>
                                            <p:cond delay="74"/>
                                          </p:stCondLst>
                                        </p:cTn>
                                        <p:tgtEl>
                                          <p:spTgt spid="10"/>
                                        </p:tgtEl>
                                        <p:attrNameLst>
                                          <p:attrName>style.visibility</p:attrName>
                                        </p:attrNameLst>
                                      </p:cBhvr>
                                      <p:to>
                                        <p:strVal val="visible"/>
                                      </p:to>
                                    </p:set>
                                  </p:childTnLst>
                                </p:cTn>
                              </p:par>
                              <p:par>
                                <p:cTn id="36" presetID="1" presetClass="exit" presetSubtype="0" fill="hold" grpId="1" nodeType="withEffect">
                                  <p:stCondLst>
                                    <p:cond delay="0"/>
                                  </p:stCondLst>
                                  <p:iterate type="lt">
                                    <p:tmAbs val="0"/>
                                  </p:iterate>
                                  <p:childTnLst>
                                    <p:set>
                                      <p:cBhvr>
                                        <p:cTn id="37" dur="1" fill="hold">
                                          <p:stCondLst>
                                            <p:cond delay="0"/>
                                          </p:stCondLst>
                                        </p:cTn>
                                        <p:tgtEl>
                                          <p:spTgt spid="10346"/>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iterate type="lt">
                                    <p:tmAbs val="75"/>
                                  </p:iterate>
                                  <p:childTnLst>
                                    <p:set>
                                      <p:cBhvr>
                                        <p:cTn id="41" dur="1" fill="hold">
                                          <p:stCondLst>
                                            <p:cond delay="74"/>
                                          </p:stCondLst>
                                        </p:cTn>
                                        <p:tgtEl>
                                          <p:spTgt spid="103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1" grpId="0"/>
      <p:bldP spid="10346" grpId="0" autoUpdateAnimBg="0"/>
      <p:bldP spid="10346" grpId="1"/>
      <p:bldP spid="10347" grpId="0" autoUpdateAnimBg="0"/>
      <p:bldP spid="2" grpId="0"/>
      <p:bldP spid="8" grpId="0"/>
      <p:bldP spid="9" grpId="0"/>
      <p:bldP spid="10"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6" name="Text Box 12"/>
          <p:cNvSpPr txBox="1">
            <a:spLocks noChangeArrowheads="1"/>
          </p:cNvSpPr>
          <p:nvPr/>
        </p:nvSpPr>
        <p:spPr bwMode="auto">
          <a:xfrm>
            <a:off x="1336807" y="483509"/>
            <a:ext cx="358143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a:t>1. Công của dòng điện:</a:t>
            </a:r>
          </a:p>
        </p:txBody>
      </p:sp>
      <p:sp>
        <p:nvSpPr>
          <p:cNvPr id="6157" name="Text Box 13"/>
          <p:cNvSpPr txBox="1">
            <a:spLocks noChangeArrowheads="1"/>
          </p:cNvSpPr>
          <p:nvPr/>
        </p:nvSpPr>
        <p:spPr bwMode="auto">
          <a:xfrm>
            <a:off x="1660525" y="943139"/>
            <a:ext cx="934435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sz="2400" dirty="0">
                <a:solidFill>
                  <a:srgbClr val="4213ED"/>
                </a:solidFill>
                <a:sym typeface="Wingdings" panose="05000000000000000000" pitchFamily="2" charset="2"/>
              </a:rPr>
              <a:t>Công của d</a:t>
            </a:r>
            <a:r>
              <a:rPr lang="en-US" altLang="vi-VN" sz="2400" dirty="0">
                <a:solidFill>
                  <a:srgbClr val="4213ED"/>
                </a:solidFill>
              </a:rPr>
              <a:t>òng điện sản ra ở một đoạn mạch là số đo lượng điện năng chuyển hoá thành các dạng năng lượng khác.</a:t>
            </a:r>
          </a:p>
        </p:txBody>
      </p:sp>
      <p:sp>
        <p:nvSpPr>
          <p:cNvPr id="6158" name="Text Box 14"/>
          <p:cNvSpPr txBox="1">
            <a:spLocks noChangeArrowheads="1"/>
          </p:cNvSpPr>
          <p:nvPr/>
        </p:nvSpPr>
        <p:spPr bwMode="auto">
          <a:xfrm>
            <a:off x="1336807" y="1816978"/>
            <a:ext cx="581761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a:t>2. Công thức tính công của dòng điện:</a:t>
            </a:r>
          </a:p>
        </p:txBody>
      </p:sp>
      <mc:AlternateContent xmlns:mc="http://schemas.openxmlformats.org/markup-compatibility/2006" xmlns:a14="http://schemas.microsoft.com/office/drawing/2010/main">
        <mc:Choice Requires="a14">
          <p:sp>
            <p:nvSpPr>
              <p:cNvPr id="6160" name="Text Box 16"/>
              <p:cNvSpPr txBox="1">
                <a:spLocks noChangeArrowheads="1"/>
              </p:cNvSpPr>
              <p:nvPr/>
            </p:nvSpPr>
            <p:spPr bwMode="auto">
              <a:xfrm>
                <a:off x="1660525" y="2253281"/>
                <a:ext cx="4660064" cy="776944"/>
              </a:xfrm>
              <a:prstGeom prst="rect">
                <a:avLst/>
              </a:prstGeom>
              <a:noFill/>
              <a:ln w="28575">
                <a:solidFill>
                  <a:srgbClr val="FF0000"/>
                </a:solidFill>
                <a:miter lim="800000"/>
                <a:headEnd/>
                <a:tailEnd/>
              </a:ln>
              <a:effectLst/>
              <a:extLst>
                <a:ext uri="{909E8E84-426E-40DD-AFC4-6F175D3DCCD1}">
                  <a14:hiddenFill>
                    <a:solidFill>
                      <a:schemeClr val="accent1"/>
                    </a:solidFill>
                  </a14:hiddenFill>
                </a:ext>
                <a:ext uri="{AF507438-7753-43E0-B8FC-AC1667EBCBE1}">
                  <a14:hiddenEffects>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800" b="1" dirty="0" smtClean="0">
                    <a:solidFill>
                      <a:srgbClr val="FF0000"/>
                    </a:solidFill>
                  </a:rPr>
                  <a:t>A = </a:t>
                </a:r>
                <a:r>
                  <a:rPr lang="en-US" altLang="vi-VN" sz="2800" b="1" dirty="0" smtClean="0">
                    <a:solidFill>
                      <a:srgbClr val="FF0000"/>
                    </a:solidFill>
                    <a:latin typeface="VNI-Script" pitchFamily="2" charset="0"/>
                  </a:rPr>
                  <a:t>P</a:t>
                </a:r>
                <a:r>
                  <a:rPr lang="en-US" altLang="vi-VN" sz="3600" b="1" dirty="0" smtClean="0">
                    <a:solidFill>
                      <a:srgbClr val="FF0000"/>
                    </a:solidFill>
                  </a:rPr>
                  <a:t>.</a:t>
                </a:r>
                <a:r>
                  <a:rPr lang="en-US" altLang="vi-VN" sz="2800" b="1" dirty="0" smtClean="0">
                    <a:solidFill>
                      <a:srgbClr val="FF0000"/>
                    </a:solidFill>
                  </a:rPr>
                  <a:t>t </a:t>
                </a:r>
                <a:r>
                  <a:rPr lang="en-US" altLang="vi-VN" sz="2800" b="1" dirty="0" smtClean="0">
                    <a:solidFill>
                      <a:srgbClr val="FF0000"/>
                    </a:solidFill>
                    <a:latin typeface=".VnTime" panose="020B7200000000000000" pitchFamily="34" charset="0"/>
                  </a:rPr>
                  <a:t>=</a:t>
                </a:r>
                <a:r>
                  <a:rPr lang="en-US" altLang="vi-VN" sz="2800" b="1" dirty="0" smtClean="0">
                    <a:solidFill>
                      <a:srgbClr val="FF0000"/>
                    </a:solidFill>
                  </a:rPr>
                  <a:t> U.I.t =</a:t>
                </a:r>
                <a14:m>
                  <m:oMath xmlns:m="http://schemas.openxmlformats.org/officeDocument/2006/math">
                    <m:sSup>
                      <m:sSupPr>
                        <m:ctrlPr>
                          <a:rPr lang="en-US" altLang="vi-VN" sz="2800" b="1" i="1" smtClean="0">
                            <a:solidFill>
                              <a:srgbClr val="FF0000"/>
                            </a:solidFill>
                            <a:latin typeface="Cambria Math" panose="02040503050406030204" pitchFamily="18" charset="0"/>
                          </a:rPr>
                        </m:ctrlPr>
                      </m:sSupPr>
                      <m:e>
                        <m:r>
                          <a:rPr lang="en-US" altLang="vi-VN" sz="2800" b="1" i="1" smtClean="0">
                            <a:solidFill>
                              <a:srgbClr val="FF0000"/>
                            </a:solidFill>
                            <a:latin typeface="Cambria Math" panose="02040503050406030204" pitchFamily="18" charset="0"/>
                          </a:rPr>
                          <m:t>𝑰</m:t>
                        </m:r>
                      </m:e>
                      <m:sup>
                        <m:r>
                          <a:rPr lang="en-US" altLang="vi-VN" sz="2800" b="1" i="1" smtClean="0">
                            <a:solidFill>
                              <a:srgbClr val="FF0000"/>
                            </a:solidFill>
                            <a:latin typeface="Cambria Math" panose="02040503050406030204" pitchFamily="18" charset="0"/>
                          </a:rPr>
                          <m:t>𝟐</m:t>
                        </m:r>
                        <m:r>
                          <a:rPr lang="en-US" altLang="vi-VN" sz="2800" b="1" i="1" smtClean="0">
                            <a:solidFill>
                              <a:srgbClr val="FF0000"/>
                            </a:solidFill>
                            <a:latin typeface="Cambria Math" panose="02040503050406030204" pitchFamily="18" charset="0"/>
                          </a:rPr>
                          <m:t> </m:t>
                        </m:r>
                      </m:sup>
                    </m:sSup>
                  </m:oMath>
                </a14:m>
                <a:r>
                  <a:rPr lang="en-US" altLang="vi-VN" sz="2800" b="1" dirty="0" smtClean="0">
                    <a:solidFill>
                      <a:srgbClr val="FF0000"/>
                    </a:solidFill>
                    <a:latin typeface=".VnTime" panose="020B7200000000000000" pitchFamily="34" charset="0"/>
                  </a:rPr>
                  <a:t>.R.t = </a:t>
                </a:r>
                <a14:m>
                  <m:oMath xmlns:m="http://schemas.openxmlformats.org/officeDocument/2006/math">
                    <m:f>
                      <m:fPr>
                        <m:ctrlPr>
                          <a:rPr lang="en-US" altLang="vi-VN" sz="2800" b="1" i="1" smtClean="0">
                            <a:solidFill>
                              <a:srgbClr val="FF0000"/>
                            </a:solidFill>
                            <a:latin typeface="Cambria Math" panose="02040503050406030204" pitchFamily="18" charset="0"/>
                          </a:rPr>
                        </m:ctrlPr>
                      </m:fPr>
                      <m:num>
                        <m:sSup>
                          <m:sSupPr>
                            <m:ctrlPr>
                              <a:rPr lang="en-US" altLang="vi-VN" sz="2800" b="1" i="1" smtClean="0">
                                <a:solidFill>
                                  <a:srgbClr val="FF0000"/>
                                </a:solidFill>
                                <a:latin typeface="Cambria Math" panose="02040503050406030204" pitchFamily="18" charset="0"/>
                              </a:rPr>
                            </m:ctrlPr>
                          </m:sSupPr>
                          <m:e>
                            <m:r>
                              <a:rPr lang="en-US" altLang="vi-VN" sz="2800" b="1" i="1" smtClean="0">
                                <a:solidFill>
                                  <a:srgbClr val="FF0000"/>
                                </a:solidFill>
                                <a:latin typeface="Cambria Math" panose="02040503050406030204" pitchFamily="18" charset="0"/>
                              </a:rPr>
                              <m:t>𝑼</m:t>
                            </m:r>
                          </m:e>
                          <m:sup>
                            <m:r>
                              <a:rPr lang="en-US" altLang="vi-VN" sz="2800" b="1" i="1" smtClean="0">
                                <a:solidFill>
                                  <a:srgbClr val="FF0000"/>
                                </a:solidFill>
                                <a:latin typeface="Cambria Math" panose="02040503050406030204" pitchFamily="18" charset="0"/>
                              </a:rPr>
                              <m:t>𝟐</m:t>
                            </m:r>
                          </m:sup>
                        </m:sSup>
                      </m:num>
                      <m:den>
                        <m:r>
                          <a:rPr lang="en-US" altLang="vi-VN" sz="2800" b="1" i="1" smtClean="0">
                            <a:solidFill>
                              <a:srgbClr val="FF0000"/>
                            </a:solidFill>
                            <a:latin typeface="Cambria Math" panose="02040503050406030204" pitchFamily="18" charset="0"/>
                          </a:rPr>
                          <m:t>𝑹</m:t>
                        </m:r>
                      </m:den>
                    </m:f>
                  </m:oMath>
                </a14:m>
                <a:r>
                  <a:rPr lang="en-US" altLang="vi-VN" sz="2800" b="1" dirty="0" smtClean="0">
                    <a:solidFill>
                      <a:srgbClr val="FF0000"/>
                    </a:solidFill>
                    <a:latin typeface=".VnTime" panose="020B7200000000000000" pitchFamily="34" charset="0"/>
                  </a:rPr>
                  <a:t>.t</a:t>
                </a:r>
              </a:p>
            </p:txBody>
          </p:sp>
        </mc:Choice>
        <mc:Fallback xmlns="">
          <p:sp>
            <p:nvSpPr>
              <p:cNvPr id="6160" name="Text Box 16"/>
              <p:cNvSpPr txBox="1">
                <a:spLocks noRot="1" noChangeAspect="1" noMove="1" noResize="1" noEditPoints="1" noAdjustHandles="1" noChangeArrowheads="1" noChangeShapeType="1" noTextEdit="1"/>
              </p:cNvSpPr>
              <p:nvPr/>
            </p:nvSpPr>
            <p:spPr bwMode="auto">
              <a:xfrm>
                <a:off x="1660525" y="2253281"/>
                <a:ext cx="4660064" cy="776944"/>
              </a:xfrm>
              <a:prstGeom prst="rect">
                <a:avLst/>
              </a:prstGeom>
              <a:blipFill>
                <a:blip r:embed="rId2"/>
                <a:stretch>
                  <a:fillRect l="-2338" t="-3788" r="-390" b="-16667"/>
                </a:stretch>
              </a:blip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a:noFill/>
                  </a:rPr>
                  <a:t> </a:t>
                </a:r>
              </a:p>
            </p:txBody>
          </p:sp>
        </mc:Fallback>
      </mc:AlternateContent>
      <p:sp>
        <p:nvSpPr>
          <p:cNvPr id="10" name="Text Box 4"/>
          <p:cNvSpPr txBox="1">
            <a:spLocks noChangeArrowheads="1"/>
          </p:cNvSpPr>
          <p:nvPr/>
        </p:nvSpPr>
        <p:spPr bwMode="auto">
          <a:xfrm>
            <a:off x="1336807" y="23209"/>
            <a:ext cx="477835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sz="2800" b="1" dirty="0" smtClean="0">
                <a:solidFill>
                  <a:srgbClr val="FF3300"/>
                </a:solidFill>
                <a:effectLst>
                  <a:outerShdw blurRad="38100" dist="38100" dir="2700000" algn="tl">
                    <a:srgbClr val="C0C0C0"/>
                  </a:outerShdw>
                </a:effectLst>
                <a:latin typeface="Arial" charset="0"/>
              </a:rPr>
              <a:t>II. CÔNG CỦA DÒNG ĐIỆN:</a:t>
            </a:r>
            <a:endParaRPr lang="en-US" sz="2800" b="1" dirty="0">
              <a:solidFill>
                <a:srgbClr val="FF3300"/>
              </a:solidFill>
              <a:effectLst>
                <a:outerShdw blurRad="38100" dist="38100" dir="2700000" algn="tl">
                  <a:srgbClr val="C0C0C0"/>
                </a:outerShdw>
              </a:effectLst>
              <a:latin typeface="Arial" charset="0"/>
            </a:endParaRPr>
          </a:p>
        </p:txBody>
      </p:sp>
      <p:sp>
        <p:nvSpPr>
          <p:cNvPr id="16" name="Text Box 11"/>
          <p:cNvSpPr txBox="1">
            <a:spLocks noChangeArrowheads="1"/>
          </p:cNvSpPr>
          <p:nvPr/>
        </p:nvSpPr>
        <p:spPr bwMode="auto">
          <a:xfrm>
            <a:off x="6529137" y="2170846"/>
            <a:ext cx="470058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dirty="0"/>
              <a:t>Trong đó:  </a:t>
            </a:r>
            <a:r>
              <a:rPr lang="en-US" altLang="vi-VN" dirty="0" smtClean="0"/>
              <a:t>U: </a:t>
            </a:r>
            <a:r>
              <a:rPr lang="en-US" altLang="vi-VN" dirty="0"/>
              <a:t>là hiệu điện thế (V)</a:t>
            </a:r>
          </a:p>
          <a:p>
            <a:pPr eaLnBrk="1" hangingPunct="1"/>
            <a:r>
              <a:rPr lang="en-US" altLang="vi-VN" dirty="0"/>
              <a:t>	</a:t>
            </a:r>
            <a:r>
              <a:rPr lang="en-US" altLang="vi-VN" dirty="0" smtClean="0"/>
              <a:t>     I:   là </a:t>
            </a:r>
            <a:r>
              <a:rPr lang="en-US" altLang="vi-VN" dirty="0"/>
              <a:t>cđdđ (A)</a:t>
            </a:r>
          </a:p>
          <a:p>
            <a:pPr eaLnBrk="1" hangingPunct="1"/>
            <a:r>
              <a:rPr lang="en-US" altLang="vi-VN" dirty="0"/>
              <a:t>	</a:t>
            </a:r>
            <a:r>
              <a:rPr lang="en-US" altLang="vi-VN" dirty="0" smtClean="0"/>
              <a:t>     t:   </a:t>
            </a:r>
            <a:r>
              <a:rPr lang="en-US" altLang="vi-VN" dirty="0"/>
              <a:t>là thời gian (s)</a:t>
            </a:r>
          </a:p>
          <a:p>
            <a:pPr eaLnBrk="1" hangingPunct="1"/>
            <a:r>
              <a:rPr lang="en-US" altLang="vi-VN" dirty="0"/>
              <a:t>	</a:t>
            </a:r>
            <a:r>
              <a:rPr lang="en-US" altLang="vi-VN" dirty="0" smtClean="0"/>
              <a:t>    </a:t>
            </a:r>
            <a:r>
              <a:rPr lang="en-US" altLang="vi-VN" dirty="0"/>
              <a:t>R: là điện trở (</a:t>
            </a:r>
            <a:r>
              <a:rPr lang="el-GR" altLang="vi-VN" dirty="0">
                <a:latin typeface="Cambria Math" panose="02040503050406030204" pitchFamily="18" charset="0"/>
                <a:ea typeface="Cambria Math" panose="02040503050406030204" pitchFamily="18" charset="0"/>
              </a:rPr>
              <a:t>Ω</a:t>
            </a:r>
            <a:r>
              <a:rPr lang="en-US" altLang="vi-VN" dirty="0">
                <a:latin typeface="Cambria Math" panose="02040503050406030204" pitchFamily="18" charset="0"/>
                <a:ea typeface="Cambria Math" panose="02040503050406030204" pitchFamily="18" charset="0"/>
              </a:rPr>
              <a:t>)</a:t>
            </a:r>
          </a:p>
          <a:p>
            <a:pPr eaLnBrk="1" hangingPunct="1"/>
            <a:r>
              <a:rPr lang="en-US" altLang="vi-VN" dirty="0" smtClean="0"/>
              <a:t>                  A:  là </a:t>
            </a:r>
            <a:r>
              <a:rPr lang="en-US" altLang="vi-VN" dirty="0"/>
              <a:t>công của dòng điện (J</a:t>
            </a:r>
            <a:r>
              <a:rPr lang="en-US" altLang="vi-VN" dirty="0" smtClean="0"/>
              <a:t>)</a:t>
            </a:r>
          </a:p>
          <a:p>
            <a:pPr eaLnBrk="1" hangingPunct="1"/>
            <a:r>
              <a:rPr lang="en-US" altLang="vi-VN" dirty="0" smtClean="0"/>
              <a:t>1J = 1 W.1s = 1V.1A.1s</a:t>
            </a:r>
            <a:endParaRPr lang="en-US" altLang="vi-VN" dirty="0"/>
          </a:p>
        </p:txBody>
      </p:sp>
      <p:sp>
        <p:nvSpPr>
          <p:cNvPr id="17" name="Text Box 12"/>
          <p:cNvSpPr txBox="1">
            <a:spLocks noChangeArrowheads="1"/>
          </p:cNvSpPr>
          <p:nvPr/>
        </p:nvSpPr>
        <p:spPr bwMode="auto">
          <a:xfrm>
            <a:off x="1668585" y="4003804"/>
            <a:ext cx="946463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dirty="0"/>
              <a:t>Ngoài ra công của dòng điện còn được đo bằng đơn vị kilôoat giờ (kW.h):</a:t>
            </a:r>
          </a:p>
          <a:p>
            <a:pPr algn="just" eaLnBrk="1" hangingPunct="1"/>
            <a:r>
              <a:rPr lang="en-US" altLang="vi-VN" dirty="0" smtClean="0"/>
              <a:t>1kW.h = 3 600 000J = 3 600 kJ</a:t>
            </a:r>
            <a:endParaRPr lang="en-US" altLang="vi-VN" dirty="0"/>
          </a:p>
        </p:txBody>
      </p:sp>
      <p:sp>
        <p:nvSpPr>
          <p:cNvPr id="18" name="Text Box 10"/>
          <p:cNvSpPr txBox="1">
            <a:spLocks noChangeArrowheads="1"/>
          </p:cNvSpPr>
          <p:nvPr/>
        </p:nvSpPr>
        <p:spPr bwMode="auto">
          <a:xfrm>
            <a:off x="1208840" y="4655070"/>
            <a:ext cx="40254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a:t>3. Đo công của dòng điện:</a:t>
            </a:r>
          </a:p>
        </p:txBody>
      </p:sp>
      <p:pic>
        <p:nvPicPr>
          <p:cNvPr id="24" name="Picture 19" descr="6578480C"/>
          <p:cNvPicPr>
            <a:picLocks noChangeAspect="1" noChangeArrowheads="1"/>
          </p:cNvPicPr>
          <p:nvPr/>
        </p:nvPicPr>
        <p:blipFill>
          <a:blip r:embed="rId3">
            <a:extLst>
              <a:ext uri="{28A0092B-C50C-407E-A947-70E740481C1C}">
                <a14:useLocalDpi xmlns:a14="http://schemas.microsoft.com/office/drawing/2010/main" val="0"/>
              </a:ext>
            </a:extLst>
          </a:blip>
          <a:srcRect l="25148" t="59003" r="62309" b="22380"/>
          <a:stretch>
            <a:fillRect/>
          </a:stretch>
        </p:blipFill>
        <p:spPr bwMode="auto">
          <a:xfrm>
            <a:off x="9104016" y="4357748"/>
            <a:ext cx="2488949" cy="2079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Text Box 13"/>
          <p:cNvSpPr txBox="1">
            <a:spLocks noChangeArrowheads="1"/>
          </p:cNvSpPr>
          <p:nvPr/>
        </p:nvSpPr>
        <p:spPr bwMode="auto">
          <a:xfrm>
            <a:off x="5052191" y="4653573"/>
            <a:ext cx="307702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sz="2400" dirty="0" smtClean="0">
                <a:solidFill>
                  <a:srgbClr val="4213ED"/>
                </a:solidFill>
                <a:sym typeface="Wingdings" panose="05000000000000000000" pitchFamily="2" charset="2"/>
              </a:rPr>
              <a:t>Bằng công tơ điện </a:t>
            </a:r>
            <a:endParaRPr lang="en-US" altLang="vi-VN" sz="2400" dirty="0">
              <a:solidFill>
                <a:srgbClr val="4213ED"/>
              </a:solidFill>
            </a:endParaRPr>
          </a:p>
        </p:txBody>
      </p:sp>
      <p:sp>
        <p:nvSpPr>
          <p:cNvPr id="5" name="Rectangle 4"/>
          <p:cNvSpPr/>
          <p:nvPr/>
        </p:nvSpPr>
        <p:spPr>
          <a:xfrm>
            <a:off x="9928948" y="6421464"/>
            <a:ext cx="1075936" cy="369332"/>
          </a:xfrm>
          <a:prstGeom prst="rect">
            <a:avLst/>
          </a:prstGeom>
        </p:spPr>
        <p:txBody>
          <a:bodyPr wrap="none">
            <a:spAutoFit/>
          </a:bodyPr>
          <a:lstStyle/>
          <a:p>
            <a:pPr algn="just"/>
            <a:r>
              <a:rPr lang="en-US" altLang="vi-VN" b="1" dirty="0">
                <a:solidFill>
                  <a:srgbClr val="4213ED"/>
                </a:solidFill>
                <a:sym typeface="Wingdings" panose="05000000000000000000" pitchFamily="2" charset="2"/>
              </a:rPr>
              <a:t>hình 13.2</a:t>
            </a:r>
            <a:endParaRPr lang="en-US" altLang="vi-VN" b="1" dirty="0">
              <a:solidFill>
                <a:srgbClr val="4213ED"/>
              </a:solidFill>
            </a:endParaRPr>
          </a:p>
        </p:txBody>
      </p:sp>
      <p:sp>
        <p:nvSpPr>
          <p:cNvPr id="13" name="Text Box 13"/>
          <p:cNvSpPr txBox="1">
            <a:spLocks noChangeArrowheads="1"/>
          </p:cNvSpPr>
          <p:nvPr/>
        </p:nvSpPr>
        <p:spPr bwMode="auto">
          <a:xfrm>
            <a:off x="3073536" y="5236523"/>
            <a:ext cx="4080889"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dirty="0" smtClean="0">
                <a:solidFill>
                  <a:srgbClr val="4213ED"/>
                </a:solidFill>
                <a:sym typeface="Wingdings" panose="05000000000000000000" pitchFamily="2" charset="2"/>
              </a:rPr>
              <a:t>Trong đó: </a:t>
            </a:r>
          </a:p>
          <a:p>
            <a:pPr algn="just" eaLnBrk="1" hangingPunct="1"/>
            <a:r>
              <a:rPr lang="en-US" altLang="vi-VN" dirty="0" smtClean="0">
                <a:solidFill>
                  <a:srgbClr val="4213ED"/>
                </a:solidFill>
                <a:sym typeface="Wingdings" panose="05000000000000000000" pitchFamily="2" charset="2"/>
              </a:rPr>
              <a:t>N: Số đếm công tơ (số)</a:t>
            </a:r>
          </a:p>
          <a:p>
            <a:pPr algn="just" eaLnBrk="1" hangingPunct="1"/>
            <a:r>
              <a:rPr lang="en-US" altLang="vi-VN" dirty="0" smtClean="0">
                <a:solidFill>
                  <a:srgbClr val="4213ED"/>
                </a:solidFill>
                <a:sym typeface="Wingdings" panose="05000000000000000000" pitchFamily="2" charset="2"/>
              </a:rPr>
              <a:t>A: công dòng điện (kW.h)</a:t>
            </a:r>
            <a:endParaRPr lang="en-US" altLang="vi-VN" dirty="0">
              <a:solidFill>
                <a:srgbClr val="4213ED"/>
              </a:solidFill>
            </a:endParaRPr>
          </a:p>
        </p:txBody>
      </p:sp>
      <p:sp>
        <p:nvSpPr>
          <p:cNvPr id="2" name="Rectangle 1"/>
          <p:cNvSpPr/>
          <p:nvPr/>
        </p:nvSpPr>
        <p:spPr>
          <a:xfrm>
            <a:off x="1661048" y="5243650"/>
            <a:ext cx="1095172" cy="584775"/>
          </a:xfrm>
          <a:prstGeom prst="rect">
            <a:avLst/>
          </a:prstGeom>
          <a:ln>
            <a:solidFill>
              <a:srgbClr val="FF0000"/>
            </a:solidFill>
          </a:ln>
        </p:spPr>
        <p:txBody>
          <a:bodyPr wrap="none">
            <a:spAutoFit/>
          </a:bodyPr>
          <a:lstStyle/>
          <a:p>
            <a:pPr algn="just"/>
            <a:r>
              <a:rPr lang="en-US" altLang="vi-VN" sz="3200" b="1" dirty="0">
                <a:solidFill>
                  <a:srgbClr val="FF0000"/>
                </a:solidFill>
                <a:sym typeface="Wingdings" panose="05000000000000000000" pitchFamily="2" charset="2"/>
              </a:rPr>
              <a:t>N = A</a:t>
            </a:r>
          </a:p>
        </p:txBody>
      </p:sp>
    </p:spTree>
    <p:extLst>
      <p:ext uri="{BB962C8B-B14F-4D97-AF65-F5344CB8AC3E}">
        <p14:creationId xmlns:p14="http://schemas.microsoft.com/office/powerpoint/2010/main" val="2873438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barn(inVertical)">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3">
                                            <p:txEl>
                                              <p:pRg st="1" end="1"/>
                                            </p:txEl>
                                          </p:spTgt>
                                        </p:tgtEl>
                                        <p:attrNameLst>
                                          <p:attrName>style.visibility</p:attrName>
                                        </p:attrNameLst>
                                      </p:cBhvr>
                                      <p:to>
                                        <p:strVal val="visible"/>
                                      </p:to>
                                    </p:set>
                                    <p:animEffect transition="in" filter="barn(inVertical)">
                                      <p:cBhvr>
                                        <p:cTn id="17" dur="500"/>
                                        <p:tgtEl>
                                          <p:spTgt spid="1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animEffect transition="in" filter="barn(inVertical)">
                                      <p:cBhvr>
                                        <p:cTn id="22" dur="5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3178343" y="1493950"/>
            <a:ext cx="0" cy="53640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1311" name="Text Box 47"/>
          <p:cNvSpPr txBox="1">
            <a:spLocks noChangeArrowheads="1"/>
          </p:cNvSpPr>
          <p:nvPr/>
        </p:nvSpPr>
        <p:spPr bwMode="auto">
          <a:xfrm>
            <a:off x="1041984" y="530618"/>
            <a:ext cx="10555705" cy="1200329"/>
          </a:xfrm>
          <a:prstGeom prst="rect">
            <a:avLst/>
          </a:prstGeom>
          <a:solidFill>
            <a:schemeClr val="accent2">
              <a:lumMod val="20000"/>
              <a:lumOff val="80000"/>
            </a:schemeClr>
          </a:solidFill>
          <a:ln>
            <a:noFill/>
          </a:ln>
          <a:effec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sz="2400" b="1" u="sng" dirty="0">
                <a:solidFill>
                  <a:srgbClr val="FF0000"/>
                </a:solidFill>
              </a:rPr>
              <a:t>C7:</a:t>
            </a:r>
            <a:r>
              <a:rPr lang="en-US" altLang="vi-VN" sz="2400" b="1" dirty="0">
                <a:solidFill>
                  <a:srgbClr val="FF0000"/>
                </a:solidFill>
              </a:rPr>
              <a:t> </a:t>
            </a:r>
            <a:r>
              <a:rPr lang="en-US" altLang="vi-VN" sz="2400" b="1" dirty="0"/>
              <a:t>Một bóng đèn có ghi </a:t>
            </a:r>
            <a:r>
              <a:rPr lang="en-US" altLang="vi-VN" sz="2400" b="1" dirty="0">
                <a:solidFill>
                  <a:srgbClr val="FF0000"/>
                </a:solidFill>
              </a:rPr>
              <a:t>220V-75W </a:t>
            </a:r>
            <a:r>
              <a:rPr lang="en-US" altLang="vi-VN" sz="2400" b="1" dirty="0"/>
              <a:t>được thắp sáng liên tục với hiệu điện thế </a:t>
            </a:r>
            <a:r>
              <a:rPr lang="en-US" altLang="vi-VN" sz="2400" b="1" dirty="0">
                <a:solidFill>
                  <a:srgbClr val="FF0000"/>
                </a:solidFill>
              </a:rPr>
              <a:t>220V</a:t>
            </a:r>
            <a:r>
              <a:rPr lang="en-US" altLang="vi-VN" sz="2400" b="1" dirty="0"/>
              <a:t> trong </a:t>
            </a:r>
            <a:r>
              <a:rPr lang="en-US" altLang="vi-VN" sz="2400" b="1" dirty="0">
                <a:solidFill>
                  <a:srgbClr val="FF0000"/>
                </a:solidFill>
              </a:rPr>
              <a:t>4 giờ</a:t>
            </a:r>
            <a:r>
              <a:rPr lang="en-US" altLang="vi-VN" sz="2400" b="1" dirty="0"/>
              <a:t>. Tính lượng </a:t>
            </a:r>
            <a:r>
              <a:rPr lang="en-US" altLang="vi-VN" sz="2400" b="1" dirty="0">
                <a:solidFill>
                  <a:srgbClr val="FF0000"/>
                </a:solidFill>
              </a:rPr>
              <a:t>điện năng </a:t>
            </a:r>
            <a:r>
              <a:rPr lang="en-US" altLang="vi-VN" sz="2400" b="1" dirty="0"/>
              <a:t>mà bóng đèn này sử dụng và </a:t>
            </a:r>
            <a:r>
              <a:rPr lang="en-US" altLang="vi-VN" sz="2400" b="1" dirty="0">
                <a:solidFill>
                  <a:srgbClr val="FF0000"/>
                </a:solidFill>
              </a:rPr>
              <a:t>số đếm </a:t>
            </a:r>
            <a:r>
              <a:rPr lang="en-US" altLang="vi-VN" sz="2400" b="1" dirty="0"/>
              <a:t>của công tơ đó.</a:t>
            </a:r>
          </a:p>
        </p:txBody>
      </p:sp>
      <p:sp>
        <p:nvSpPr>
          <p:cNvPr id="11312" name="Text Box 48"/>
          <p:cNvSpPr txBox="1">
            <a:spLocks noChangeArrowheads="1"/>
          </p:cNvSpPr>
          <p:nvPr/>
        </p:nvSpPr>
        <p:spPr bwMode="auto">
          <a:xfrm>
            <a:off x="996287" y="1730947"/>
            <a:ext cx="211788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a:solidFill>
                  <a:srgbClr val="4213ED"/>
                </a:solidFill>
              </a:rPr>
              <a:t>Tóm tắt: </a:t>
            </a:r>
          </a:p>
          <a:p>
            <a:pPr eaLnBrk="1" hangingPunct="1"/>
            <a:r>
              <a:rPr lang="en-US" altLang="vi-VN" sz="2400" b="1" dirty="0" smtClean="0">
                <a:solidFill>
                  <a:srgbClr val="0070C0"/>
                </a:solidFill>
              </a:rPr>
              <a:t>Đ: 220V -75W</a:t>
            </a:r>
          </a:p>
          <a:p>
            <a:pPr eaLnBrk="1" hangingPunct="1"/>
            <a:r>
              <a:rPr lang="en-US" altLang="vi-VN" sz="2400" b="1" dirty="0" smtClean="0">
                <a:solidFill>
                  <a:srgbClr val="0070C0"/>
                </a:solidFill>
              </a:rPr>
              <a:t>U </a:t>
            </a:r>
            <a:r>
              <a:rPr lang="en-US" altLang="vi-VN" sz="2400" b="1" dirty="0">
                <a:solidFill>
                  <a:srgbClr val="0070C0"/>
                </a:solidFill>
              </a:rPr>
              <a:t>=220V</a:t>
            </a:r>
          </a:p>
          <a:p>
            <a:pPr eaLnBrk="1" hangingPunct="1"/>
            <a:r>
              <a:rPr lang="en-US" altLang="vi-VN" sz="2400" b="1" dirty="0">
                <a:solidFill>
                  <a:srgbClr val="0070C0"/>
                </a:solidFill>
              </a:rPr>
              <a:t>t = 4h</a:t>
            </a:r>
          </a:p>
          <a:p>
            <a:pPr eaLnBrk="1" hangingPunct="1"/>
            <a:r>
              <a:rPr lang="en-US" altLang="vi-VN" sz="2400" b="1" dirty="0">
                <a:solidFill>
                  <a:srgbClr val="FF0000"/>
                </a:solidFill>
              </a:rPr>
              <a:t>A </a:t>
            </a:r>
            <a:r>
              <a:rPr lang="en-US" altLang="vi-VN" sz="2400" b="1" dirty="0" smtClean="0">
                <a:solidFill>
                  <a:srgbClr val="FF0000"/>
                </a:solidFill>
              </a:rPr>
              <a:t>= ?</a:t>
            </a:r>
            <a:endParaRPr lang="en-US" altLang="vi-VN" sz="2400" b="1" dirty="0">
              <a:solidFill>
                <a:srgbClr val="FF0000"/>
              </a:solidFill>
            </a:endParaRPr>
          </a:p>
          <a:p>
            <a:pPr eaLnBrk="1" hangingPunct="1"/>
            <a:r>
              <a:rPr lang="en-US" altLang="vi-VN" sz="2400" b="1" dirty="0" smtClean="0">
                <a:solidFill>
                  <a:srgbClr val="FF0000"/>
                </a:solidFill>
              </a:rPr>
              <a:t>N = ?</a:t>
            </a:r>
            <a:endParaRPr lang="en-US" altLang="vi-VN" sz="2400" b="1" dirty="0">
              <a:solidFill>
                <a:srgbClr val="FF0000"/>
              </a:solidFill>
            </a:endParaRPr>
          </a:p>
        </p:txBody>
      </p:sp>
      <p:sp>
        <p:nvSpPr>
          <p:cNvPr id="10" name="Text Box 4"/>
          <p:cNvSpPr txBox="1">
            <a:spLocks noChangeArrowheads="1"/>
          </p:cNvSpPr>
          <p:nvPr/>
        </p:nvSpPr>
        <p:spPr bwMode="auto">
          <a:xfrm>
            <a:off x="4737294" y="0"/>
            <a:ext cx="2717411" cy="523220"/>
          </a:xfrm>
          <a:prstGeom prst="rect">
            <a:avLst/>
          </a:prstGeom>
          <a:solidFill>
            <a:schemeClr val="accent1">
              <a:lumMod val="40000"/>
              <a:lumOff val="60000"/>
            </a:schemeClr>
          </a:solidFill>
          <a:ln>
            <a:noFill/>
          </a:ln>
          <a:effectLst/>
          <a:extLst/>
        </p:spPr>
        <p:txBody>
          <a:bodyPr wrap="none">
            <a:spAutoFit/>
          </a:bodyPr>
          <a:lstStyle/>
          <a:p>
            <a:pPr>
              <a:defRPr/>
            </a:pPr>
            <a:r>
              <a:rPr lang="en-US" sz="2800" b="1" dirty="0" smtClean="0">
                <a:solidFill>
                  <a:srgbClr val="FF3300"/>
                </a:solidFill>
                <a:effectLst>
                  <a:outerShdw blurRad="38100" dist="38100" dir="2700000" algn="tl">
                    <a:srgbClr val="C0C0C0"/>
                  </a:outerShdw>
                </a:effectLst>
                <a:latin typeface="Arial" charset="0"/>
              </a:rPr>
              <a:t>III. VẬN DỤNG:</a:t>
            </a:r>
            <a:endParaRPr lang="en-US" sz="2800" b="1" dirty="0">
              <a:solidFill>
                <a:srgbClr val="FF3300"/>
              </a:solidFill>
              <a:effectLst>
                <a:outerShdw blurRad="38100" dist="38100" dir="2700000" algn="tl">
                  <a:srgbClr val="C0C0C0"/>
                </a:outerShdw>
              </a:effectLst>
              <a:latin typeface="Arial" charset="0"/>
            </a:endParaRPr>
          </a:p>
        </p:txBody>
      </p:sp>
      <p:sp>
        <p:nvSpPr>
          <p:cNvPr id="6" name="Rectangle 5"/>
          <p:cNvSpPr/>
          <p:nvPr/>
        </p:nvSpPr>
        <p:spPr>
          <a:xfrm>
            <a:off x="3159871" y="1712007"/>
            <a:ext cx="837089" cy="461665"/>
          </a:xfrm>
          <a:prstGeom prst="rect">
            <a:avLst/>
          </a:prstGeom>
        </p:spPr>
        <p:txBody>
          <a:bodyPr wrap="none">
            <a:spAutoFit/>
          </a:bodyPr>
          <a:lstStyle/>
          <a:p>
            <a:r>
              <a:rPr lang="en-US" altLang="vi-VN" sz="2400" b="1" dirty="0" smtClean="0">
                <a:solidFill>
                  <a:srgbClr val="4213ED"/>
                </a:solidFill>
              </a:rPr>
              <a:t>Giải: </a:t>
            </a:r>
            <a:endParaRPr lang="en-US" altLang="vi-VN" sz="2400" b="1" dirty="0">
              <a:solidFill>
                <a:srgbClr val="4213ED"/>
              </a:solidFill>
            </a:endParaRPr>
          </a:p>
        </p:txBody>
      </p:sp>
      <p:sp>
        <p:nvSpPr>
          <p:cNvPr id="7" name="Rectangle 6"/>
          <p:cNvSpPr/>
          <p:nvPr/>
        </p:nvSpPr>
        <p:spPr>
          <a:xfrm>
            <a:off x="3196816" y="2116807"/>
            <a:ext cx="4749229" cy="461665"/>
          </a:xfrm>
          <a:prstGeom prst="rect">
            <a:avLst/>
          </a:prstGeom>
        </p:spPr>
        <p:txBody>
          <a:bodyPr wrap="square">
            <a:spAutoFit/>
          </a:bodyPr>
          <a:lstStyle/>
          <a:p>
            <a:r>
              <a:rPr lang="en-US" altLang="vi-VN" sz="2400" b="1" dirty="0" smtClean="0">
                <a:solidFill>
                  <a:srgbClr val="0070C0"/>
                </a:solidFill>
              </a:rPr>
              <a:t>Đèn sử dụng ở U= U</a:t>
            </a:r>
            <a:r>
              <a:rPr lang="en-US" altLang="vi-VN" sz="2400" b="1" baseline="-25000" dirty="0" smtClean="0">
                <a:solidFill>
                  <a:srgbClr val="0070C0"/>
                </a:solidFill>
              </a:rPr>
              <a:t>đm</a:t>
            </a:r>
            <a:r>
              <a:rPr lang="en-US" altLang="vi-VN" sz="2400" b="1" dirty="0" smtClean="0">
                <a:solidFill>
                  <a:srgbClr val="0070C0"/>
                </a:solidFill>
              </a:rPr>
              <a:t> (= 220V)</a:t>
            </a:r>
            <a:endParaRPr lang="en-US" altLang="vi-VN" sz="2400" b="1" dirty="0">
              <a:solidFill>
                <a:srgbClr val="0070C0"/>
              </a:solidFill>
              <a:latin typeface="VNI-Script" pitchFamily="2" charset="0"/>
            </a:endParaRPr>
          </a:p>
        </p:txBody>
      </p:sp>
      <p:sp>
        <p:nvSpPr>
          <p:cNvPr id="8" name="Rectangle 7"/>
          <p:cNvSpPr/>
          <p:nvPr/>
        </p:nvSpPr>
        <p:spPr>
          <a:xfrm>
            <a:off x="3242513" y="3032009"/>
            <a:ext cx="4703532" cy="461665"/>
          </a:xfrm>
          <a:prstGeom prst="rect">
            <a:avLst/>
          </a:prstGeom>
        </p:spPr>
        <p:txBody>
          <a:bodyPr wrap="none">
            <a:spAutoFit/>
          </a:bodyPr>
          <a:lstStyle/>
          <a:p>
            <a:r>
              <a:rPr lang="en-US" altLang="vi-VN" sz="2400" b="1" dirty="0" smtClean="0">
                <a:solidFill>
                  <a:srgbClr val="0070C0"/>
                </a:solidFill>
              </a:rPr>
              <a:t>Điện năng mà bóng đèn sử dụng là:</a:t>
            </a:r>
            <a:endParaRPr lang="en-US" altLang="vi-VN" sz="2400" b="1" dirty="0">
              <a:solidFill>
                <a:srgbClr val="0070C0"/>
              </a:solidFill>
            </a:endParaRPr>
          </a:p>
        </p:txBody>
      </p:sp>
      <p:sp>
        <p:nvSpPr>
          <p:cNvPr id="9" name="Rectangle 8"/>
          <p:cNvSpPr/>
          <p:nvPr/>
        </p:nvSpPr>
        <p:spPr>
          <a:xfrm>
            <a:off x="3300714" y="3507550"/>
            <a:ext cx="1072730" cy="461665"/>
          </a:xfrm>
          <a:prstGeom prst="rect">
            <a:avLst/>
          </a:prstGeom>
        </p:spPr>
        <p:txBody>
          <a:bodyPr wrap="none">
            <a:spAutoFit/>
          </a:bodyPr>
          <a:lstStyle/>
          <a:p>
            <a:r>
              <a:rPr lang="en-US" altLang="vi-VN" sz="2400" b="1" dirty="0" smtClean="0">
                <a:solidFill>
                  <a:srgbClr val="0070C0"/>
                </a:solidFill>
              </a:rPr>
              <a:t>A = </a:t>
            </a:r>
            <a:r>
              <a:rPr lang="en-US" altLang="vi-VN" sz="2400" b="1" dirty="0" smtClean="0">
                <a:solidFill>
                  <a:srgbClr val="0070C0"/>
                </a:solidFill>
                <a:latin typeface="VNI-Script" pitchFamily="2" charset="0"/>
              </a:rPr>
              <a:t>P</a:t>
            </a:r>
            <a:r>
              <a:rPr lang="en-US" altLang="vi-VN" sz="2400" b="1" dirty="0" smtClean="0">
                <a:solidFill>
                  <a:srgbClr val="0070C0"/>
                </a:solidFill>
                <a:latin typeface=".VnCommercial Script" panose="020B7200000000000000" pitchFamily="34" charset="0"/>
              </a:rPr>
              <a:t> </a:t>
            </a:r>
            <a:r>
              <a:rPr lang="en-US" altLang="vi-VN" sz="2400" b="1" dirty="0" smtClean="0">
                <a:solidFill>
                  <a:srgbClr val="0070C0"/>
                </a:solidFill>
              </a:rPr>
              <a:t>t</a:t>
            </a:r>
            <a:endParaRPr lang="vi-VN" sz="2400" b="1" dirty="0">
              <a:solidFill>
                <a:srgbClr val="0070C0"/>
              </a:solidFill>
            </a:endParaRPr>
          </a:p>
        </p:txBody>
      </p:sp>
      <p:sp>
        <p:nvSpPr>
          <p:cNvPr id="11" name="Rectangle 10"/>
          <p:cNvSpPr/>
          <p:nvPr/>
        </p:nvSpPr>
        <p:spPr>
          <a:xfrm>
            <a:off x="4362166" y="3505462"/>
            <a:ext cx="1407758" cy="461665"/>
          </a:xfrm>
          <a:prstGeom prst="rect">
            <a:avLst/>
          </a:prstGeom>
        </p:spPr>
        <p:txBody>
          <a:bodyPr wrap="none">
            <a:spAutoFit/>
          </a:bodyPr>
          <a:lstStyle/>
          <a:p>
            <a:r>
              <a:rPr lang="en-US" altLang="vi-VN" sz="2400" b="1" dirty="0" smtClean="0">
                <a:solidFill>
                  <a:srgbClr val="0070C0"/>
                </a:solidFill>
              </a:rPr>
              <a:t>= 0,075.4 </a:t>
            </a:r>
            <a:endParaRPr lang="vi-VN" sz="2400" b="1" dirty="0">
              <a:solidFill>
                <a:srgbClr val="0070C0"/>
              </a:solidFill>
            </a:endParaRPr>
          </a:p>
        </p:txBody>
      </p:sp>
      <p:sp>
        <p:nvSpPr>
          <p:cNvPr id="12" name="Rectangle 11"/>
          <p:cNvSpPr/>
          <p:nvPr/>
        </p:nvSpPr>
        <p:spPr>
          <a:xfrm>
            <a:off x="5675283" y="3505462"/>
            <a:ext cx="1637756" cy="461665"/>
          </a:xfrm>
          <a:prstGeom prst="rect">
            <a:avLst/>
          </a:prstGeom>
        </p:spPr>
        <p:txBody>
          <a:bodyPr wrap="none">
            <a:spAutoFit/>
          </a:bodyPr>
          <a:lstStyle/>
          <a:p>
            <a:r>
              <a:rPr lang="en-US" altLang="vi-VN" sz="2400" b="1" dirty="0" smtClean="0">
                <a:solidFill>
                  <a:srgbClr val="0070C0"/>
                </a:solidFill>
              </a:rPr>
              <a:t>= 0,3(kW.h)</a:t>
            </a:r>
          </a:p>
        </p:txBody>
      </p:sp>
      <p:sp>
        <p:nvSpPr>
          <p:cNvPr id="13" name="Rectangle 12"/>
          <p:cNvSpPr/>
          <p:nvPr/>
        </p:nvSpPr>
        <p:spPr>
          <a:xfrm>
            <a:off x="3296364" y="4054170"/>
            <a:ext cx="3501471" cy="461665"/>
          </a:xfrm>
          <a:prstGeom prst="rect">
            <a:avLst/>
          </a:prstGeom>
        </p:spPr>
        <p:txBody>
          <a:bodyPr wrap="none">
            <a:spAutoFit/>
          </a:bodyPr>
          <a:lstStyle/>
          <a:p>
            <a:r>
              <a:rPr lang="en-US" altLang="vi-VN" sz="2400" b="1" dirty="0" smtClean="0">
                <a:solidFill>
                  <a:srgbClr val="0070C0"/>
                </a:solidFill>
              </a:rPr>
              <a:t>Vậy số đếm của công tơ là</a:t>
            </a:r>
            <a:endParaRPr lang="vi-VN" sz="2400" b="1" dirty="0">
              <a:solidFill>
                <a:srgbClr val="0070C0"/>
              </a:solidFill>
            </a:endParaRPr>
          </a:p>
        </p:txBody>
      </p:sp>
      <p:sp>
        <p:nvSpPr>
          <p:cNvPr id="14" name="Rectangle 13"/>
          <p:cNvSpPr/>
          <p:nvPr/>
        </p:nvSpPr>
        <p:spPr>
          <a:xfrm>
            <a:off x="3416651" y="4614666"/>
            <a:ext cx="1973617" cy="461665"/>
          </a:xfrm>
          <a:prstGeom prst="rect">
            <a:avLst/>
          </a:prstGeom>
        </p:spPr>
        <p:txBody>
          <a:bodyPr wrap="none">
            <a:spAutoFit/>
          </a:bodyPr>
          <a:lstStyle/>
          <a:p>
            <a:r>
              <a:rPr lang="en-US" altLang="vi-VN" sz="2400" b="1" dirty="0" smtClean="0">
                <a:solidFill>
                  <a:srgbClr val="0070C0"/>
                </a:solidFill>
              </a:rPr>
              <a:t>N = A = 0,3 số </a:t>
            </a:r>
            <a:endParaRPr lang="en-US" altLang="vi-VN" sz="2400" b="1" dirty="0">
              <a:solidFill>
                <a:srgbClr val="0070C0"/>
              </a:solidFill>
            </a:endParaRPr>
          </a:p>
        </p:txBody>
      </p:sp>
      <p:sp>
        <p:nvSpPr>
          <p:cNvPr id="15" name="Rectangle 14"/>
          <p:cNvSpPr/>
          <p:nvPr/>
        </p:nvSpPr>
        <p:spPr>
          <a:xfrm>
            <a:off x="4737294" y="2620950"/>
            <a:ext cx="3934090" cy="461665"/>
          </a:xfrm>
          <a:prstGeom prst="rect">
            <a:avLst/>
          </a:prstGeom>
        </p:spPr>
        <p:txBody>
          <a:bodyPr wrap="none">
            <a:spAutoFit/>
          </a:bodyPr>
          <a:lstStyle/>
          <a:p>
            <a:r>
              <a:rPr lang="en-US" altLang="vi-VN" sz="2400" b="1" dirty="0">
                <a:solidFill>
                  <a:srgbClr val="0070C0"/>
                </a:solidFill>
              </a:rPr>
              <a:t>=&gt; </a:t>
            </a:r>
            <a:r>
              <a:rPr lang="en-US" altLang="vi-VN" sz="2400" b="1" dirty="0">
                <a:solidFill>
                  <a:srgbClr val="0070C0"/>
                </a:solidFill>
                <a:latin typeface="VNI-Script" pitchFamily="2" charset="0"/>
              </a:rPr>
              <a:t>P</a:t>
            </a:r>
            <a:r>
              <a:rPr lang="en-US" altLang="vi-VN" sz="2400" b="1" baseline="-25000" dirty="0">
                <a:solidFill>
                  <a:srgbClr val="0070C0"/>
                </a:solidFill>
              </a:rPr>
              <a:t> </a:t>
            </a:r>
            <a:r>
              <a:rPr lang="en-US" altLang="vi-VN" sz="2400" b="1" dirty="0">
                <a:solidFill>
                  <a:srgbClr val="0070C0"/>
                </a:solidFill>
              </a:rPr>
              <a:t> = </a:t>
            </a:r>
            <a:r>
              <a:rPr lang="en-US" altLang="vi-VN" sz="2400" b="1" dirty="0">
                <a:solidFill>
                  <a:srgbClr val="0070C0"/>
                </a:solidFill>
                <a:latin typeface="VNI-Script" pitchFamily="2" charset="0"/>
              </a:rPr>
              <a:t>P</a:t>
            </a:r>
            <a:r>
              <a:rPr lang="en-US" altLang="vi-VN" sz="2400" b="1" baseline="-25000" dirty="0">
                <a:solidFill>
                  <a:srgbClr val="0070C0"/>
                </a:solidFill>
              </a:rPr>
              <a:t>đm</a:t>
            </a:r>
            <a:r>
              <a:rPr lang="en-US" altLang="vi-VN" sz="2400" b="1" dirty="0">
                <a:solidFill>
                  <a:srgbClr val="0070C0"/>
                </a:solidFill>
              </a:rPr>
              <a:t> = 75W = 0,075kW</a:t>
            </a:r>
            <a:endParaRPr lang="en-US" altLang="vi-VN" sz="2400" b="1" dirty="0">
              <a:solidFill>
                <a:srgbClr val="0070C0"/>
              </a:solidFill>
              <a:latin typeface="VNI-Script" pitchFamily="2" charset="0"/>
            </a:endParaRPr>
          </a:p>
        </p:txBody>
      </p:sp>
    </p:spTree>
    <p:extLst>
      <p:ext uri="{BB962C8B-B14F-4D97-AF65-F5344CB8AC3E}">
        <p14:creationId xmlns:p14="http://schemas.microsoft.com/office/powerpoint/2010/main" val="3075097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312">
                                            <p:txEl>
                                              <p:pRg st="1" end="1"/>
                                            </p:txEl>
                                          </p:spTgt>
                                        </p:tgtEl>
                                        <p:attrNameLst>
                                          <p:attrName>style.visibility</p:attrName>
                                        </p:attrNameLst>
                                      </p:cBhvr>
                                      <p:to>
                                        <p:strVal val="visible"/>
                                      </p:to>
                                    </p:set>
                                    <p:animEffect transition="in" filter="barn(inVertical)">
                                      <p:cBhvr>
                                        <p:cTn id="7" dur="500"/>
                                        <p:tgtEl>
                                          <p:spTgt spid="1131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312">
                                            <p:txEl>
                                              <p:pRg st="2" end="2"/>
                                            </p:txEl>
                                          </p:spTgt>
                                        </p:tgtEl>
                                        <p:attrNameLst>
                                          <p:attrName>style.visibility</p:attrName>
                                        </p:attrNameLst>
                                      </p:cBhvr>
                                      <p:to>
                                        <p:strVal val="visible"/>
                                      </p:to>
                                    </p:set>
                                    <p:animEffect transition="in" filter="barn(inVertical)">
                                      <p:cBhvr>
                                        <p:cTn id="12" dur="500"/>
                                        <p:tgtEl>
                                          <p:spTgt spid="1131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1312">
                                            <p:txEl>
                                              <p:pRg st="3" end="3"/>
                                            </p:txEl>
                                          </p:spTgt>
                                        </p:tgtEl>
                                        <p:attrNameLst>
                                          <p:attrName>style.visibility</p:attrName>
                                        </p:attrNameLst>
                                      </p:cBhvr>
                                      <p:to>
                                        <p:strVal val="visible"/>
                                      </p:to>
                                    </p:set>
                                    <p:animEffect transition="in" filter="barn(inVertical)">
                                      <p:cBhvr>
                                        <p:cTn id="17" dur="500"/>
                                        <p:tgtEl>
                                          <p:spTgt spid="1131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1312">
                                            <p:txEl>
                                              <p:pRg st="4" end="4"/>
                                            </p:txEl>
                                          </p:spTgt>
                                        </p:tgtEl>
                                        <p:attrNameLst>
                                          <p:attrName>style.visibility</p:attrName>
                                        </p:attrNameLst>
                                      </p:cBhvr>
                                      <p:to>
                                        <p:strVal val="visible"/>
                                      </p:to>
                                    </p:set>
                                    <p:animEffect transition="in" filter="barn(inVertical)">
                                      <p:cBhvr>
                                        <p:cTn id="22" dur="500"/>
                                        <p:tgtEl>
                                          <p:spTgt spid="1131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1312">
                                            <p:txEl>
                                              <p:pRg st="5" end="5"/>
                                            </p:txEl>
                                          </p:spTgt>
                                        </p:tgtEl>
                                        <p:attrNameLst>
                                          <p:attrName>style.visibility</p:attrName>
                                        </p:attrNameLst>
                                      </p:cBhvr>
                                      <p:to>
                                        <p:strVal val="visible"/>
                                      </p:to>
                                    </p:set>
                                    <p:animEffect transition="in" filter="barn(inVertical)">
                                      <p:cBhvr>
                                        <p:cTn id="27" dur="500"/>
                                        <p:tgtEl>
                                          <p:spTgt spid="1131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arn(inVertic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barn(inVertical)">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barn(inVertical)">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barn(inVertical)">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barn(inVertical)">
                                      <p:cBhvr>
                                        <p:cTn id="52" dur="5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barn(inVertical)">
                                      <p:cBhvr>
                                        <p:cTn id="57" dur="5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barn(inVertical)">
                                      <p:cBhvr>
                                        <p:cTn id="62" dur="500"/>
                                        <p:tgtEl>
                                          <p:spTgt spid="13"/>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barn(inVertical)">
                                      <p:cBhvr>
                                        <p:cTn id="6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1" grpId="0"/>
      <p:bldP spid="12" grpId="0"/>
      <p:bldP spid="13" grpId="0"/>
      <p:bldP spid="14"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7" name="Text Box 9"/>
          <p:cNvSpPr txBox="1">
            <a:spLocks noChangeArrowheads="1"/>
          </p:cNvSpPr>
          <p:nvPr/>
        </p:nvSpPr>
        <p:spPr bwMode="auto">
          <a:xfrm>
            <a:off x="1524000" y="1752601"/>
            <a:ext cx="86868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dirty="0">
                <a:solidFill>
                  <a:srgbClr val="FF3300"/>
                </a:solidFill>
              </a:rPr>
              <a:t>C8</a:t>
            </a:r>
            <a:r>
              <a:rPr lang="en-US" altLang="vi-VN" dirty="0" smtClean="0">
                <a:solidFill>
                  <a:srgbClr val="FF3300"/>
                </a:solidFill>
              </a:rPr>
              <a:t>:</a:t>
            </a:r>
            <a:endParaRPr lang="en-US" altLang="vi-VN" dirty="0">
              <a:solidFill>
                <a:srgbClr val="FF3300"/>
              </a:solidFill>
            </a:endParaRPr>
          </a:p>
        </p:txBody>
      </p:sp>
      <p:sp>
        <p:nvSpPr>
          <p:cNvPr id="12299" name="Text Box 11"/>
          <p:cNvSpPr txBox="1">
            <a:spLocks noChangeArrowheads="1"/>
          </p:cNvSpPr>
          <p:nvPr/>
        </p:nvSpPr>
        <p:spPr bwMode="auto">
          <a:xfrm>
            <a:off x="7899907" y="5016107"/>
            <a:ext cx="215332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smtClean="0">
                <a:solidFill>
                  <a:srgbClr val="0070C0"/>
                </a:solidFill>
                <a:cs typeface="Arial" panose="020B0604020202020204" pitchFamily="34" charset="0"/>
              </a:rPr>
              <a:t>≈</a:t>
            </a:r>
            <a:r>
              <a:rPr lang="en-US" altLang="vi-VN" sz="2400" b="1" dirty="0" smtClean="0">
                <a:solidFill>
                  <a:srgbClr val="0070C0"/>
                </a:solidFill>
              </a:rPr>
              <a:t> </a:t>
            </a:r>
            <a:r>
              <a:rPr lang="en-US" altLang="vi-VN" sz="2400" b="1" dirty="0">
                <a:solidFill>
                  <a:srgbClr val="0070C0"/>
                </a:solidFill>
              </a:rPr>
              <a:t>3,41(A</a:t>
            </a:r>
            <a:r>
              <a:rPr lang="en-US" altLang="vi-VN" sz="2400" b="1" dirty="0" smtClean="0">
                <a:solidFill>
                  <a:srgbClr val="0070C0"/>
                </a:solidFill>
              </a:rPr>
              <a:t>)</a:t>
            </a:r>
            <a:endParaRPr lang="en-US" altLang="vi-VN" sz="2400" b="1" dirty="0">
              <a:solidFill>
                <a:srgbClr val="0070C0"/>
              </a:solidFill>
            </a:endParaRPr>
          </a:p>
        </p:txBody>
      </p:sp>
      <p:sp>
        <p:nvSpPr>
          <p:cNvPr id="13322" name="Text Box 17"/>
          <p:cNvSpPr txBox="1">
            <a:spLocks noChangeArrowheads="1"/>
          </p:cNvSpPr>
          <p:nvPr/>
        </p:nvSpPr>
        <p:spPr bwMode="auto">
          <a:xfrm>
            <a:off x="2057400" y="5486400"/>
            <a:ext cx="1295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endParaRPr lang="vi-VN" altLang="vi-VN" sz="1400"/>
          </a:p>
        </p:txBody>
      </p:sp>
      <p:sp>
        <p:nvSpPr>
          <p:cNvPr id="11" name="Text Box 47"/>
          <p:cNvSpPr txBox="1">
            <a:spLocks noChangeArrowheads="1"/>
          </p:cNvSpPr>
          <p:nvPr/>
        </p:nvSpPr>
        <p:spPr bwMode="auto">
          <a:xfrm>
            <a:off x="1041984" y="530618"/>
            <a:ext cx="10555705" cy="1569660"/>
          </a:xfrm>
          <a:prstGeom prst="rect">
            <a:avLst/>
          </a:prstGeom>
          <a:solidFill>
            <a:schemeClr val="accent2">
              <a:lumMod val="20000"/>
              <a:lumOff val="80000"/>
            </a:schemeClr>
          </a:solidFill>
          <a:ln>
            <a:noFill/>
          </a:ln>
          <a:effec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sz="2400" b="1" u="sng" dirty="0" smtClean="0">
                <a:solidFill>
                  <a:srgbClr val="FF0000"/>
                </a:solidFill>
              </a:rPr>
              <a:t>C8:</a:t>
            </a:r>
            <a:r>
              <a:rPr lang="en-US" altLang="vi-VN" sz="2400" dirty="0" smtClean="0">
                <a:solidFill>
                  <a:srgbClr val="FF0000"/>
                </a:solidFill>
              </a:rPr>
              <a:t> </a:t>
            </a:r>
            <a:r>
              <a:rPr lang="en-US" altLang="vi-VN" sz="2400" b="1" dirty="0" smtClean="0"/>
              <a:t>Một bếp điện hoạt động liên tục trong </a:t>
            </a:r>
            <a:r>
              <a:rPr lang="en-US" altLang="vi-VN" sz="2400" b="1" dirty="0" smtClean="0">
                <a:solidFill>
                  <a:srgbClr val="FF0000"/>
                </a:solidFill>
              </a:rPr>
              <a:t>2 giờ </a:t>
            </a:r>
            <a:r>
              <a:rPr lang="en-US" altLang="vi-VN" sz="2400" b="1" dirty="0" smtClean="0"/>
              <a:t>với hiệu điện thế </a:t>
            </a:r>
            <a:r>
              <a:rPr lang="en-US" altLang="vi-VN" sz="2400" b="1" dirty="0" smtClean="0">
                <a:solidFill>
                  <a:srgbClr val="FF0000"/>
                </a:solidFill>
              </a:rPr>
              <a:t>220V</a:t>
            </a:r>
            <a:r>
              <a:rPr lang="en-US" altLang="vi-VN" sz="2400" b="1" dirty="0" smtClean="0"/>
              <a:t>. Khi đó số chỉ của công tơ tăng thêm </a:t>
            </a:r>
            <a:r>
              <a:rPr lang="en-US" altLang="vi-VN" sz="2400" b="1" dirty="0" smtClean="0">
                <a:solidFill>
                  <a:srgbClr val="FF0000"/>
                </a:solidFill>
              </a:rPr>
              <a:t>1,5 số</a:t>
            </a:r>
            <a:r>
              <a:rPr lang="en-US" altLang="vi-VN" sz="2400" b="1" dirty="0" smtClean="0"/>
              <a:t>. Tính lượng </a:t>
            </a:r>
            <a:r>
              <a:rPr lang="en-US" altLang="vi-VN" sz="2400" b="1" dirty="0" smtClean="0">
                <a:solidFill>
                  <a:srgbClr val="FF0000"/>
                </a:solidFill>
              </a:rPr>
              <a:t>điện năng </a:t>
            </a:r>
            <a:r>
              <a:rPr lang="en-US" altLang="vi-VN" sz="2400" b="1" dirty="0" smtClean="0"/>
              <a:t>mà bếp điện đã sử dụng, </a:t>
            </a:r>
            <a:r>
              <a:rPr lang="en-US" altLang="vi-VN" sz="2400" b="1" dirty="0" smtClean="0">
                <a:solidFill>
                  <a:srgbClr val="FF0000"/>
                </a:solidFill>
              </a:rPr>
              <a:t>công suất </a:t>
            </a:r>
            <a:r>
              <a:rPr lang="en-US" altLang="vi-VN" sz="2400" b="1" dirty="0" smtClean="0"/>
              <a:t>của bếp điện và </a:t>
            </a:r>
            <a:r>
              <a:rPr lang="en-US" altLang="vi-VN" sz="2400" b="1" dirty="0" smtClean="0">
                <a:solidFill>
                  <a:srgbClr val="FF0000"/>
                </a:solidFill>
              </a:rPr>
              <a:t>cường độ dòng điện </a:t>
            </a:r>
            <a:r>
              <a:rPr lang="en-US" altLang="vi-VN" sz="2400" b="1" dirty="0" smtClean="0"/>
              <a:t>chạy qua bếp trong thời gian trên.</a:t>
            </a:r>
          </a:p>
        </p:txBody>
      </p:sp>
      <p:sp>
        <p:nvSpPr>
          <p:cNvPr id="12" name="Text Box 4"/>
          <p:cNvSpPr txBox="1">
            <a:spLocks noChangeArrowheads="1"/>
          </p:cNvSpPr>
          <p:nvPr/>
        </p:nvSpPr>
        <p:spPr bwMode="auto">
          <a:xfrm>
            <a:off x="4737294" y="0"/>
            <a:ext cx="2717411" cy="523220"/>
          </a:xfrm>
          <a:prstGeom prst="rect">
            <a:avLst/>
          </a:prstGeom>
          <a:solidFill>
            <a:schemeClr val="accent1">
              <a:lumMod val="40000"/>
              <a:lumOff val="60000"/>
            </a:schemeClr>
          </a:solidFill>
          <a:ln>
            <a:noFill/>
          </a:ln>
          <a:effectLst/>
          <a:extLst/>
        </p:spPr>
        <p:txBody>
          <a:bodyPr wrap="none">
            <a:spAutoFit/>
          </a:bodyPr>
          <a:lstStyle/>
          <a:p>
            <a:pPr>
              <a:defRPr/>
            </a:pPr>
            <a:r>
              <a:rPr lang="en-US" sz="2800" b="1" dirty="0" smtClean="0">
                <a:solidFill>
                  <a:srgbClr val="FF3300"/>
                </a:solidFill>
                <a:effectLst>
                  <a:outerShdw blurRad="38100" dist="38100" dir="2700000" algn="tl">
                    <a:srgbClr val="C0C0C0"/>
                  </a:outerShdw>
                </a:effectLst>
                <a:latin typeface="Arial" charset="0"/>
              </a:rPr>
              <a:t>III. VẬN DỤNG:</a:t>
            </a:r>
            <a:endParaRPr lang="en-US" sz="2800" b="1" dirty="0">
              <a:solidFill>
                <a:srgbClr val="FF3300"/>
              </a:solidFill>
              <a:effectLst>
                <a:outerShdw blurRad="38100" dist="38100" dir="2700000" algn="tl">
                  <a:srgbClr val="C0C0C0"/>
                </a:outerShdw>
              </a:effectLst>
              <a:latin typeface="Arial" charset="0"/>
            </a:endParaRPr>
          </a:p>
        </p:txBody>
      </p:sp>
      <p:cxnSp>
        <p:nvCxnSpPr>
          <p:cNvPr id="13" name="Straight Connector 12"/>
          <p:cNvCxnSpPr/>
          <p:nvPr/>
        </p:nvCxnSpPr>
        <p:spPr>
          <a:xfrm>
            <a:off x="3262839" y="1863281"/>
            <a:ext cx="0" cy="53640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 Box 48"/>
          <p:cNvSpPr txBox="1">
            <a:spLocks noChangeArrowheads="1"/>
          </p:cNvSpPr>
          <p:nvPr/>
        </p:nvSpPr>
        <p:spPr bwMode="auto">
          <a:xfrm>
            <a:off x="1080783" y="2100278"/>
            <a:ext cx="1628972"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a:solidFill>
                  <a:srgbClr val="4213ED"/>
                </a:solidFill>
              </a:rPr>
              <a:t>Tóm tắt: </a:t>
            </a:r>
          </a:p>
          <a:p>
            <a:pPr eaLnBrk="1" hangingPunct="1"/>
            <a:r>
              <a:rPr lang="en-US" altLang="vi-VN" sz="2400" b="1" dirty="0" smtClean="0">
                <a:solidFill>
                  <a:srgbClr val="0070C0"/>
                </a:solidFill>
              </a:rPr>
              <a:t>t = 2h</a:t>
            </a:r>
          </a:p>
          <a:p>
            <a:pPr eaLnBrk="1" hangingPunct="1"/>
            <a:r>
              <a:rPr lang="en-US" altLang="vi-VN" sz="2400" b="1" dirty="0" smtClean="0">
                <a:solidFill>
                  <a:srgbClr val="0070C0"/>
                </a:solidFill>
              </a:rPr>
              <a:t>U </a:t>
            </a:r>
            <a:r>
              <a:rPr lang="en-US" altLang="vi-VN" sz="2400" b="1" dirty="0">
                <a:solidFill>
                  <a:srgbClr val="0070C0"/>
                </a:solidFill>
              </a:rPr>
              <a:t>=220V</a:t>
            </a:r>
          </a:p>
          <a:p>
            <a:pPr eaLnBrk="1" hangingPunct="1"/>
            <a:r>
              <a:rPr lang="en-US" altLang="vi-VN" sz="2400" b="1" dirty="0" smtClean="0">
                <a:solidFill>
                  <a:srgbClr val="0070C0"/>
                </a:solidFill>
              </a:rPr>
              <a:t>N </a:t>
            </a:r>
            <a:r>
              <a:rPr lang="en-US" altLang="vi-VN" sz="2400" b="1" dirty="0">
                <a:solidFill>
                  <a:srgbClr val="0070C0"/>
                </a:solidFill>
              </a:rPr>
              <a:t>= </a:t>
            </a:r>
            <a:r>
              <a:rPr lang="en-US" altLang="vi-VN" sz="2400" b="1" dirty="0" smtClean="0">
                <a:solidFill>
                  <a:srgbClr val="0070C0"/>
                </a:solidFill>
              </a:rPr>
              <a:t>1,5 số</a:t>
            </a:r>
            <a:endParaRPr lang="en-US" altLang="vi-VN" sz="2400" b="1" dirty="0">
              <a:solidFill>
                <a:srgbClr val="0070C0"/>
              </a:solidFill>
            </a:endParaRPr>
          </a:p>
          <a:p>
            <a:pPr eaLnBrk="1" hangingPunct="1"/>
            <a:r>
              <a:rPr lang="en-US" altLang="vi-VN" sz="2400" b="1" dirty="0">
                <a:solidFill>
                  <a:srgbClr val="FF0000"/>
                </a:solidFill>
              </a:rPr>
              <a:t>A =?</a:t>
            </a:r>
          </a:p>
          <a:p>
            <a:pPr eaLnBrk="1" hangingPunct="1"/>
            <a:r>
              <a:rPr lang="en-US" altLang="vi-VN" sz="2400" dirty="0" smtClean="0">
                <a:solidFill>
                  <a:srgbClr val="FF0000"/>
                </a:solidFill>
                <a:latin typeface="VNI-Script" pitchFamily="2" charset="0"/>
              </a:rPr>
              <a:t>P </a:t>
            </a:r>
            <a:r>
              <a:rPr lang="en-US" altLang="vi-VN" sz="2400" b="1" dirty="0" smtClean="0">
                <a:solidFill>
                  <a:srgbClr val="FF0000"/>
                </a:solidFill>
              </a:rPr>
              <a:t> = ?</a:t>
            </a:r>
          </a:p>
          <a:p>
            <a:pPr eaLnBrk="1" hangingPunct="1"/>
            <a:r>
              <a:rPr lang="en-US" altLang="vi-VN" sz="2400" b="1" dirty="0" smtClean="0">
                <a:solidFill>
                  <a:srgbClr val="FF0000"/>
                </a:solidFill>
              </a:rPr>
              <a:t>I = ?</a:t>
            </a:r>
            <a:endParaRPr lang="en-US" altLang="vi-VN" sz="2400" b="1" dirty="0">
              <a:solidFill>
                <a:srgbClr val="FF0000"/>
              </a:solidFill>
            </a:endParaRPr>
          </a:p>
        </p:txBody>
      </p:sp>
      <p:sp>
        <p:nvSpPr>
          <p:cNvPr id="15" name="Rectangle 14"/>
          <p:cNvSpPr/>
          <p:nvPr/>
        </p:nvSpPr>
        <p:spPr>
          <a:xfrm>
            <a:off x="3244367" y="2081338"/>
            <a:ext cx="837089" cy="461665"/>
          </a:xfrm>
          <a:prstGeom prst="rect">
            <a:avLst/>
          </a:prstGeom>
        </p:spPr>
        <p:txBody>
          <a:bodyPr wrap="none">
            <a:spAutoFit/>
          </a:bodyPr>
          <a:lstStyle/>
          <a:p>
            <a:r>
              <a:rPr lang="en-US" altLang="vi-VN" sz="2400" b="1" dirty="0" smtClean="0">
                <a:solidFill>
                  <a:srgbClr val="4213ED"/>
                </a:solidFill>
              </a:rPr>
              <a:t>Giải: </a:t>
            </a:r>
            <a:endParaRPr lang="en-US" altLang="vi-VN" sz="2400" b="1" dirty="0">
              <a:solidFill>
                <a:srgbClr val="4213ED"/>
              </a:solidFill>
            </a:endParaRPr>
          </a:p>
        </p:txBody>
      </p:sp>
      <p:sp>
        <p:nvSpPr>
          <p:cNvPr id="2" name="Rectangle 1"/>
          <p:cNvSpPr/>
          <p:nvPr/>
        </p:nvSpPr>
        <p:spPr>
          <a:xfrm>
            <a:off x="3244367" y="2539876"/>
            <a:ext cx="3687228" cy="461665"/>
          </a:xfrm>
          <a:prstGeom prst="rect">
            <a:avLst/>
          </a:prstGeom>
        </p:spPr>
        <p:txBody>
          <a:bodyPr wrap="none">
            <a:spAutoFit/>
          </a:bodyPr>
          <a:lstStyle/>
          <a:p>
            <a:r>
              <a:rPr lang="en-US" altLang="vi-VN" sz="2400" b="1" dirty="0">
                <a:solidFill>
                  <a:srgbClr val="0070C0"/>
                </a:solidFill>
              </a:rPr>
              <a:t>Điện năng mà bếp sử dụng:</a:t>
            </a:r>
          </a:p>
        </p:txBody>
      </p:sp>
      <p:sp>
        <p:nvSpPr>
          <p:cNvPr id="3" name="Rectangle 2"/>
          <p:cNvSpPr/>
          <p:nvPr/>
        </p:nvSpPr>
        <p:spPr>
          <a:xfrm>
            <a:off x="3409447" y="3006600"/>
            <a:ext cx="2193999" cy="461665"/>
          </a:xfrm>
          <a:prstGeom prst="rect">
            <a:avLst/>
          </a:prstGeom>
        </p:spPr>
        <p:txBody>
          <a:bodyPr wrap="none">
            <a:spAutoFit/>
          </a:bodyPr>
          <a:lstStyle/>
          <a:p>
            <a:r>
              <a:rPr lang="en-US" altLang="vi-VN" sz="2400" b="1" dirty="0">
                <a:solidFill>
                  <a:srgbClr val="0070C0"/>
                </a:solidFill>
              </a:rPr>
              <a:t>A </a:t>
            </a:r>
            <a:r>
              <a:rPr lang="en-US" altLang="vi-VN" sz="2400" b="1" dirty="0" smtClean="0">
                <a:solidFill>
                  <a:srgbClr val="0070C0"/>
                </a:solidFill>
              </a:rPr>
              <a:t>= N = 1,5kW.h</a:t>
            </a:r>
            <a:endParaRPr lang="en-US" altLang="vi-VN" sz="2400" b="1" dirty="0">
              <a:solidFill>
                <a:srgbClr val="0070C0"/>
              </a:solidFill>
            </a:endParaRPr>
          </a:p>
        </p:txBody>
      </p:sp>
      <p:sp>
        <p:nvSpPr>
          <p:cNvPr id="4" name="Rectangle 3"/>
          <p:cNvSpPr/>
          <p:nvPr/>
        </p:nvSpPr>
        <p:spPr>
          <a:xfrm>
            <a:off x="3244367" y="3511706"/>
            <a:ext cx="2592697" cy="461665"/>
          </a:xfrm>
          <a:prstGeom prst="rect">
            <a:avLst/>
          </a:prstGeom>
        </p:spPr>
        <p:txBody>
          <a:bodyPr wrap="none">
            <a:spAutoFit/>
          </a:bodyPr>
          <a:lstStyle/>
          <a:p>
            <a:r>
              <a:rPr lang="en-US" altLang="vi-VN" sz="2400" b="1" dirty="0">
                <a:solidFill>
                  <a:srgbClr val="0070C0"/>
                </a:solidFill>
              </a:rPr>
              <a:t>Công suất của bếp:</a:t>
            </a:r>
          </a:p>
        </p:txBody>
      </p:sp>
      <p:sp>
        <p:nvSpPr>
          <p:cNvPr id="5" name="Rectangle 4"/>
          <p:cNvSpPr/>
          <p:nvPr/>
        </p:nvSpPr>
        <p:spPr>
          <a:xfrm>
            <a:off x="3348518" y="3947261"/>
            <a:ext cx="1350050" cy="461665"/>
          </a:xfrm>
          <a:prstGeom prst="rect">
            <a:avLst/>
          </a:prstGeom>
        </p:spPr>
        <p:txBody>
          <a:bodyPr wrap="none">
            <a:spAutoFit/>
          </a:bodyPr>
          <a:lstStyle/>
          <a:p>
            <a:r>
              <a:rPr lang="en-US" altLang="vi-VN" sz="2400" b="1" dirty="0">
                <a:solidFill>
                  <a:srgbClr val="0070C0"/>
                </a:solidFill>
                <a:latin typeface="VNI-Script" pitchFamily="2" charset="0"/>
              </a:rPr>
              <a:t>P </a:t>
            </a:r>
            <a:r>
              <a:rPr lang="en-US" altLang="vi-VN" sz="2400" b="1" dirty="0">
                <a:solidFill>
                  <a:srgbClr val="0070C0"/>
                </a:solidFill>
              </a:rPr>
              <a:t>= A / t </a:t>
            </a:r>
            <a:endParaRPr lang="vi-VN" sz="2400" b="1" dirty="0">
              <a:solidFill>
                <a:srgbClr val="0070C0"/>
              </a:solidFill>
            </a:endParaRPr>
          </a:p>
        </p:txBody>
      </p:sp>
      <p:sp>
        <p:nvSpPr>
          <p:cNvPr id="6" name="Rectangle 5"/>
          <p:cNvSpPr/>
          <p:nvPr/>
        </p:nvSpPr>
        <p:spPr>
          <a:xfrm>
            <a:off x="4645782" y="3947260"/>
            <a:ext cx="1293944" cy="461665"/>
          </a:xfrm>
          <a:prstGeom prst="rect">
            <a:avLst/>
          </a:prstGeom>
        </p:spPr>
        <p:txBody>
          <a:bodyPr wrap="none">
            <a:spAutoFit/>
          </a:bodyPr>
          <a:lstStyle/>
          <a:p>
            <a:r>
              <a:rPr lang="en-US" altLang="vi-VN" sz="2400" b="1" dirty="0">
                <a:solidFill>
                  <a:srgbClr val="0070C0"/>
                </a:solidFill>
              </a:rPr>
              <a:t>= </a:t>
            </a:r>
            <a:r>
              <a:rPr lang="en-US" altLang="vi-VN" sz="2400" b="1" dirty="0" smtClean="0">
                <a:solidFill>
                  <a:srgbClr val="0070C0"/>
                </a:solidFill>
              </a:rPr>
              <a:t>1,5 </a:t>
            </a:r>
            <a:r>
              <a:rPr lang="en-US" altLang="vi-VN" sz="2400" b="1" dirty="0">
                <a:solidFill>
                  <a:srgbClr val="0070C0"/>
                </a:solidFill>
              </a:rPr>
              <a:t>/ </a:t>
            </a:r>
            <a:r>
              <a:rPr lang="en-US" altLang="vi-VN" sz="2400" b="1" dirty="0" smtClean="0">
                <a:solidFill>
                  <a:srgbClr val="0070C0"/>
                </a:solidFill>
              </a:rPr>
              <a:t>2 </a:t>
            </a:r>
            <a:endParaRPr lang="vi-VN" sz="2400" b="1" dirty="0">
              <a:solidFill>
                <a:srgbClr val="0070C0"/>
              </a:solidFill>
            </a:endParaRPr>
          </a:p>
        </p:txBody>
      </p:sp>
      <p:sp>
        <p:nvSpPr>
          <p:cNvPr id="7" name="Rectangle 6"/>
          <p:cNvSpPr/>
          <p:nvPr/>
        </p:nvSpPr>
        <p:spPr>
          <a:xfrm>
            <a:off x="5812909" y="3913922"/>
            <a:ext cx="1641796" cy="461665"/>
          </a:xfrm>
          <a:prstGeom prst="rect">
            <a:avLst/>
          </a:prstGeom>
        </p:spPr>
        <p:txBody>
          <a:bodyPr wrap="none">
            <a:spAutoFit/>
          </a:bodyPr>
          <a:lstStyle/>
          <a:p>
            <a:r>
              <a:rPr lang="en-US" altLang="vi-VN" sz="2400" b="1" dirty="0">
                <a:solidFill>
                  <a:srgbClr val="0070C0"/>
                </a:solidFill>
              </a:rPr>
              <a:t>= </a:t>
            </a:r>
            <a:r>
              <a:rPr lang="en-US" altLang="vi-VN" sz="2400" b="1" dirty="0" smtClean="0">
                <a:solidFill>
                  <a:srgbClr val="0070C0"/>
                </a:solidFill>
              </a:rPr>
              <a:t>0,75(kW) </a:t>
            </a:r>
            <a:endParaRPr lang="vi-VN" sz="2400" b="1" dirty="0">
              <a:solidFill>
                <a:srgbClr val="0070C0"/>
              </a:solidFill>
            </a:endParaRPr>
          </a:p>
        </p:txBody>
      </p:sp>
      <p:sp>
        <p:nvSpPr>
          <p:cNvPr id="8" name="Rectangle 7"/>
          <p:cNvSpPr/>
          <p:nvPr/>
        </p:nvSpPr>
        <p:spPr>
          <a:xfrm>
            <a:off x="7404832" y="3930591"/>
            <a:ext cx="1217000" cy="461665"/>
          </a:xfrm>
          <a:prstGeom prst="rect">
            <a:avLst/>
          </a:prstGeom>
        </p:spPr>
        <p:txBody>
          <a:bodyPr wrap="none">
            <a:spAutoFit/>
          </a:bodyPr>
          <a:lstStyle/>
          <a:p>
            <a:r>
              <a:rPr lang="en-US" altLang="vi-VN" sz="2400" b="1" dirty="0">
                <a:solidFill>
                  <a:srgbClr val="0070C0"/>
                </a:solidFill>
              </a:rPr>
              <a:t>= </a:t>
            </a:r>
            <a:r>
              <a:rPr lang="en-US" altLang="vi-VN" sz="2400" b="1" dirty="0" smtClean="0">
                <a:solidFill>
                  <a:srgbClr val="0070C0"/>
                </a:solidFill>
              </a:rPr>
              <a:t>750 W</a:t>
            </a:r>
            <a:endParaRPr lang="en-US" altLang="vi-VN" sz="2400" b="1" dirty="0">
              <a:solidFill>
                <a:srgbClr val="0070C0"/>
              </a:solidFill>
            </a:endParaRPr>
          </a:p>
        </p:txBody>
      </p:sp>
      <p:sp>
        <p:nvSpPr>
          <p:cNvPr id="9" name="Rectangle 8"/>
          <p:cNvSpPr/>
          <p:nvPr/>
        </p:nvSpPr>
        <p:spPr>
          <a:xfrm>
            <a:off x="3262839" y="4474926"/>
            <a:ext cx="4003019" cy="461665"/>
          </a:xfrm>
          <a:prstGeom prst="rect">
            <a:avLst/>
          </a:prstGeom>
        </p:spPr>
        <p:txBody>
          <a:bodyPr wrap="none">
            <a:spAutoFit/>
          </a:bodyPr>
          <a:lstStyle/>
          <a:p>
            <a:r>
              <a:rPr lang="en-US" altLang="vi-VN" sz="2400" b="1" dirty="0">
                <a:solidFill>
                  <a:srgbClr val="0070C0"/>
                </a:solidFill>
              </a:rPr>
              <a:t>Cường độ dòng điện qua bếp:</a:t>
            </a:r>
          </a:p>
        </p:txBody>
      </p:sp>
      <p:sp>
        <p:nvSpPr>
          <p:cNvPr id="10" name="Rectangle 9"/>
          <p:cNvSpPr/>
          <p:nvPr/>
        </p:nvSpPr>
        <p:spPr>
          <a:xfrm>
            <a:off x="3416415" y="4985957"/>
            <a:ext cx="1095172" cy="461665"/>
          </a:xfrm>
          <a:prstGeom prst="rect">
            <a:avLst/>
          </a:prstGeom>
        </p:spPr>
        <p:txBody>
          <a:bodyPr wrap="none">
            <a:spAutoFit/>
          </a:bodyPr>
          <a:lstStyle/>
          <a:p>
            <a:r>
              <a:rPr lang="en-US" altLang="vi-VN" sz="2400" b="1" dirty="0">
                <a:solidFill>
                  <a:srgbClr val="0070C0"/>
                </a:solidFill>
                <a:latin typeface="VNI-Script" pitchFamily="2" charset="0"/>
              </a:rPr>
              <a:t>P </a:t>
            </a:r>
            <a:r>
              <a:rPr lang="en-US" altLang="vi-VN" sz="2400" b="1" dirty="0">
                <a:solidFill>
                  <a:srgbClr val="0070C0"/>
                </a:solidFill>
                <a:latin typeface=".VnTime" panose="020B7200000000000000" pitchFamily="34" charset="0"/>
              </a:rPr>
              <a:t>=</a:t>
            </a:r>
            <a:r>
              <a:rPr lang="en-US" altLang="vi-VN" sz="2400" b="1" dirty="0">
                <a:solidFill>
                  <a:srgbClr val="0070C0"/>
                </a:solidFill>
                <a:latin typeface="VNI-Script" pitchFamily="2" charset="0"/>
              </a:rPr>
              <a:t> </a:t>
            </a:r>
            <a:r>
              <a:rPr lang="en-US" altLang="vi-VN" sz="2400" b="1" dirty="0">
                <a:solidFill>
                  <a:srgbClr val="0070C0"/>
                </a:solidFill>
              </a:rPr>
              <a:t>UI </a:t>
            </a:r>
            <a:endParaRPr lang="vi-VN" sz="2400" b="1" dirty="0">
              <a:solidFill>
                <a:srgbClr val="0070C0"/>
              </a:solidFill>
            </a:endParaRPr>
          </a:p>
        </p:txBody>
      </p:sp>
      <p:sp>
        <p:nvSpPr>
          <p:cNvPr id="16" name="Rectangle 15"/>
          <p:cNvSpPr/>
          <p:nvPr/>
        </p:nvSpPr>
        <p:spPr>
          <a:xfrm>
            <a:off x="4511587" y="5046033"/>
            <a:ext cx="1784463" cy="461665"/>
          </a:xfrm>
          <a:prstGeom prst="rect">
            <a:avLst/>
          </a:prstGeom>
        </p:spPr>
        <p:txBody>
          <a:bodyPr wrap="none">
            <a:spAutoFit/>
          </a:bodyPr>
          <a:lstStyle/>
          <a:p>
            <a:r>
              <a:rPr lang="en-US" altLang="vi-VN" sz="2400" b="1" dirty="0">
                <a:solidFill>
                  <a:srgbClr val="0070C0"/>
                </a:solidFill>
                <a:sym typeface="Symbol" panose="05050102010706020507" pitchFamily="18" charset="2"/>
              </a:rPr>
              <a:t> I </a:t>
            </a:r>
            <a:r>
              <a:rPr lang="en-US" altLang="vi-VN" sz="2400" b="1" dirty="0">
                <a:solidFill>
                  <a:srgbClr val="0070C0"/>
                </a:solidFill>
              </a:rPr>
              <a:t>= </a:t>
            </a:r>
            <a:r>
              <a:rPr lang="en-US" altLang="vi-VN" sz="2400" b="1" dirty="0">
                <a:solidFill>
                  <a:srgbClr val="0070C0"/>
                </a:solidFill>
                <a:latin typeface="VNI-Script" pitchFamily="2" charset="0"/>
              </a:rPr>
              <a:t>P</a:t>
            </a:r>
            <a:r>
              <a:rPr lang="en-US" altLang="vi-VN" sz="2400" b="1" dirty="0">
                <a:solidFill>
                  <a:srgbClr val="0070C0"/>
                </a:solidFill>
                <a:latin typeface=".VnCommercial Script" panose="020B7200000000000000" pitchFamily="34" charset="0"/>
              </a:rPr>
              <a:t>  </a:t>
            </a:r>
            <a:r>
              <a:rPr lang="en-US" altLang="vi-VN" sz="2400" b="1" dirty="0">
                <a:solidFill>
                  <a:srgbClr val="0070C0"/>
                </a:solidFill>
              </a:rPr>
              <a:t>/ U </a:t>
            </a:r>
            <a:endParaRPr lang="vi-VN" sz="2400" b="1" dirty="0">
              <a:solidFill>
                <a:srgbClr val="0070C0"/>
              </a:solidFill>
            </a:endParaRPr>
          </a:p>
        </p:txBody>
      </p:sp>
      <p:sp>
        <p:nvSpPr>
          <p:cNvPr id="17" name="Rectangle 16"/>
          <p:cNvSpPr/>
          <p:nvPr/>
        </p:nvSpPr>
        <p:spPr>
          <a:xfrm>
            <a:off x="6234066" y="5023337"/>
            <a:ext cx="1665841" cy="461665"/>
          </a:xfrm>
          <a:prstGeom prst="rect">
            <a:avLst/>
          </a:prstGeom>
        </p:spPr>
        <p:txBody>
          <a:bodyPr wrap="none">
            <a:spAutoFit/>
          </a:bodyPr>
          <a:lstStyle/>
          <a:p>
            <a:r>
              <a:rPr lang="en-US" altLang="vi-VN" sz="2400" b="1" dirty="0">
                <a:solidFill>
                  <a:srgbClr val="0070C0"/>
                </a:solidFill>
              </a:rPr>
              <a:t>= 750 / 220 </a:t>
            </a:r>
            <a:endParaRPr lang="vi-VN" sz="2400" b="1" dirty="0">
              <a:solidFill>
                <a:srgbClr val="0070C0"/>
              </a:solidFill>
            </a:endParaRPr>
          </a:p>
        </p:txBody>
      </p:sp>
    </p:spTree>
    <p:extLst>
      <p:ext uri="{BB962C8B-B14F-4D97-AF65-F5344CB8AC3E}">
        <p14:creationId xmlns:p14="http://schemas.microsoft.com/office/powerpoint/2010/main" val="3330322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animEffect transition="in" filter="barn(inVertical)">
                                      <p:cBhvr>
                                        <p:cTn id="7" dur="500"/>
                                        <p:tgtEl>
                                          <p:spTgt spid="1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barn(inVertical)">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xEl>
                                              <p:pRg st="3" end="3"/>
                                            </p:txEl>
                                          </p:spTgt>
                                        </p:tgtEl>
                                        <p:attrNameLst>
                                          <p:attrName>style.visibility</p:attrName>
                                        </p:attrNameLst>
                                      </p:cBhvr>
                                      <p:to>
                                        <p:strVal val="visible"/>
                                      </p:to>
                                    </p:set>
                                    <p:animEffect transition="in" filter="barn(inVertical)">
                                      <p:cBhvr>
                                        <p:cTn id="17" dur="500"/>
                                        <p:tgtEl>
                                          <p:spTgt spid="1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4">
                                            <p:txEl>
                                              <p:pRg st="4" end="4"/>
                                            </p:txEl>
                                          </p:spTgt>
                                        </p:tgtEl>
                                        <p:attrNameLst>
                                          <p:attrName>style.visibility</p:attrName>
                                        </p:attrNameLst>
                                      </p:cBhvr>
                                      <p:to>
                                        <p:strVal val="visible"/>
                                      </p:to>
                                    </p:set>
                                    <p:animEffect transition="in" filter="barn(inVertical)">
                                      <p:cBhvr>
                                        <p:cTn id="22" dur="500"/>
                                        <p:tgtEl>
                                          <p:spTgt spid="1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4">
                                            <p:txEl>
                                              <p:pRg st="5" end="5"/>
                                            </p:txEl>
                                          </p:spTgt>
                                        </p:tgtEl>
                                        <p:attrNameLst>
                                          <p:attrName>style.visibility</p:attrName>
                                        </p:attrNameLst>
                                      </p:cBhvr>
                                      <p:to>
                                        <p:strVal val="visible"/>
                                      </p:to>
                                    </p:set>
                                    <p:animEffect transition="in" filter="barn(inVertical)">
                                      <p:cBhvr>
                                        <p:cTn id="27" dur="500"/>
                                        <p:tgtEl>
                                          <p:spTgt spid="1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4">
                                            <p:txEl>
                                              <p:pRg st="6" end="6"/>
                                            </p:txEl>
                                          </p:spTgt>
                                        </p:tgtEl>
                                        <p:attrNameLst>
                                          <p:attrName>style.visibility</p:attrName>
                                        </p:attrNameLst>
                                      </p:cBhvr>
                                      <p:to>
                                        <p:strVal val="visible"/>
                                      </p:to>
                                    </p:set>
                                    <p:animEffect transition="in" filter="barn(inVertical)">
                                      <p:cBhvr>
                                        <p:cTn id="32" dur="500"/>
                                        <p:tgtEl>
                                          <p:spTgt spid="1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barn(inVertical)">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barn(inVertical)">
                                      <p:cBhvr>
                                        <p:cTn id="42" dur="500"/>
                                        <p:tgtEl>
                                          <p:spTgt spid="3"/>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barn(inVertical)">
                                      <p:cBhvr>
                                        <p:cTn id="47" dur="500"/>
                                        <p:tgtEl>
                                          <p:spTgt spid="4"/>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barn(inVertical)">
                                      <p:cBhvr>
                                        <p:cTn id="52" dur="500"/>
                                        <p:tgtEl>
                                          <p:spTgt spid="5"/>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barn(inVertical)">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7"/>
                                        </p:tgtEl>
                                        <p:attrNameLst>
                                          <p:attrName>style.visibility</p:attrName>
                                        </p:attrNameLst>
                                      </p:cBhvr>
                                      <p:to>
                                        <p:strVal val="visible"/>
                                      </p:to>
                                    </p:set>
                                    <p:animEffect transition="in" filter="barn(inVertical)">
                                      <p:cBhvr>
                                        <p:cTn id="62" dur="500"/>
                                        <p:tgtEl>
                                          <p:spTgt spid="7"/>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barn(inVertical)">
                                      <p:cBhvr>
                                        <p:cTn id="67" dur="500"/>
                                        <p:tgtEl>
                                          <p:spTgt spid="8"/>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9"/>
                                        </p:tgtEl>
                                        <p:attrNameLst>
                                          <p:attrName>style.visibility</p:attrName>
                                        </p:attrNameLst>
                                      </p:cBhvr>
                                      <p:to>
                                        <p:strVal val="visible"/>
                                      </p:to>
                                    </p:set>
                                    <p:animEffect transition="in" filter="barn(inVertical)">
                                      <p:cBhvr>
                                        <p:cTn id="72" dur="500"/>
                                        <p:tgtEl>
                                          <p:spTgt spid="9"/>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barn(inVertical)">
                                      <p:cBhvr>
                                        <p:cTn id="77" dur="500"/>
                                        <p:tgtEl>
                                          <p:spTgt spid="10"/>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barn(inVertical)">
                                      <p:cBhvr>
                                        <p:cTn id="82" dur="500"/>
                                        <p:tgtEl>
                                          <p:spTgt spid="16"/>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17"/>
                                        </p:tgtEl>
                                        <p:attrNameLst>
                                          <p:attrName>style.visibility</p:attrName>
                                        </p:attrNameLst>
                                      </p:cBhvr>
                                      <p:to>
                                        <p:strVal val="visible"/>
                                      </p:to>
                                    </p:set>
                                    <p:animEffect transition="in" filter="barn(inVertical)">
                                      <p:cBhvr>
                                        <p:cTn id="87" dur="500"/>
                                        <p:tgtEl>
                                          <p:spTgt spid="17"/>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12299"/>
                                        </p:tgtEl>
                                        <p:attrNameLst>
                                          <p:attrName>style.visibility</p:attrName>
                                        </p:attrNameLst>
                                      </p:cBhvr>
                                      <p:to>
                                        <p:strVal val="visible"/>
                                      </p:to>
                                    </p:set>
                                    <p:animEffect transition="in" filter="barn(inVertical)">
                                      <p:cBhvr>
                                        <p:cTn id="92" dur="500"/>
                                        <p:tgtEl>
                                          <p:spTgt spid="12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9" grpId="0"/>
      <p:bldP spid="2" grpId="0"/>
      <p:bldP spid="3" grpId="0"/>
      <p:bldP spid="4" grpId="0"/>
      <p:bldP spid="5" grpId="0"/>
      <p:bldP spid="6" grpId="0"/>
      <p:bldP spid="7" grpId="0"/>
      <p:bldP spid="8" grpId="0"/>
      <p:bldP spid="9" grpId="0"/>
      <p:bldP spid="10" grpId="0"/>
      <p:bldP spid="16" grpId="0"/>
      <p:bldP spid="1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9" descr="cim (5)"/>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4724400"/>
            <a:ext cx="23622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Text Box 2">
            <a:hlinkClick r:id="rId3" action="ppaction://hlinksldjump" tooltip="PHAN II"/>
          </p:cNvPr>
          <p:cNvSpPr txBox="1">
            <a:spLocks noChangeArrowheads="1"/>
          </p:cNvSpPr>
          <p:nvPr/>
        </p:nvSpPr>
        <p:spPr bwMode="auto">
          <a:xfrm>
            <a:off x="9525000" y="4038600"/>
            <a:ext cx="609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defTabSz="912813">
              <a:defRPr sz="2200">
                <a:solidFill>
                  <a:schemeClr val="tx1"/>
                </a:solidFill>
                <a:latin typeface="Times New Roman" panose="02020603050405020304" pitchFamily="18" charset="0"/>
              </a:defRPr>
            </a:lvl1pPr>
            <a:lvl2pPr marL="742950" indent="-285750" defTabSz="912813">
              <a:defRPr sz="2200">
                <a:solidFill>
                  <a:schemeClr val="tx1"/>
                </a:solidFill>
                <a:latin typeface="Times New Roman" panose="02020603050405020304" pitchFamily="18" charset="0"/>
              </a:defRPr>
            </a:lvl2pPr>
            <a:lvl3pPr marL="1143000" indent="-228600" defTabSz="912813">
              <a:defRPr sz="2200">
                <a:solidFill>
                  <a:schemeClr val="tx1"/>
                </a:solidFill>
                <a:latin typeface="Times New Roman" panose="02020603050405020304" pitchFamily="18" charset="0"/>
              </a:defRPr>
            </a:lvl3pPr>
            <a:lvl4pPr marL="1600200" indent="-228600" defTabSz="912813">
              <a:defRPr sz="2200">
                <a:solidFill>
                  <a:schemeClr val="tx1"/>
                </a:solidFill>
                <a:latin typeface="Times New Roman" panose="02020603050405020304" pitchFamily="18" charset="0"/>
              </a:defRPr>
            </a:lvl4pPr>
            <a:lvl5pPr marL="2057400" indent="-228600" defTabSz="912813">
              <a:defRPr sz="2200">
                <a:solidFill>
                  <a:schemeClr val="tx1"/>
                </a:solidFill>
                <a:latin typeface="Times New Roman" panose="02020603050405020304" pitchFamily="18" charset="0"/>
              </a:defRPr>
            </a:lvl5pPr>
            <a:lvl6pPr marL="2514600" indent="-228600" defTabSz="912813"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defTabSz="912813"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defTabSz="912813"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defTabSz="912813"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endParaRPr lang="vi-VN" altLang="vi-VN" sz="3200">
              <a:latin typeface="VNI-Times" pitchFamily="2" charset="0"/>
              <a:cs typeface="Arial" panose="020B0604020202020204" pitchFamily="34" charset="0"/>
            </a:endParaRPr>
          </a:p>
        </p:txBody>
      </p:sp>
      <p:sp>
        <p:nvSpPr>
          <p:cNvPr id="23556" name="Text Box 4">
            <a:hlinkClick r:id="rId4" action="ppaction://hlinksldjump" tooltip="PHAN I"/>
          </p:cNvPr>
          <p:cNvSpPr txBox="1">
            <a:spLocks noChangeArrowheads="1"/>
          </p:cNvSpPr>
          <p:nvPr/>
        </p:nvSpPr>
        <p:spPr bwMode="auto">
          <a:xfrm>
            <a:off x="4648200" y="3429000"/>
            <a:ext cx="914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defTabSz="912813">
              <a:defRPr sz="2200">
                <a:solidFill>
                  <a:schemeClr val="tx1"/>
                </a:solidFill>
                <a:latin typeface="Times New Roman" panose="02020603050405020304" pitchFamily="18" charset="0"/>
              </a:defRPr>
            </a:lvl1pPr>
            <a:lvl2pPr marL="742950" indent="-285750" defTabSz="912813">
              <a:defRPr sz="2200">
                <a:solidFill>
                  <a:schemeClr val="tx1"/>
                </a:solidFill>
                <a:latin typeface="Times New Roman" panose="02020603050405020304" pitchFamily="18" charset="0"/>
              </a:defRPr>
            </a:lvl2pPr>
            <a:lvl3pPr marL="1143000" indent="-228600" defTabSz="912813">
              <a:defRPr sz="2200">
                <a:solidFill>
                  <a:schemeClr val="tx1"/>
                </a:solidFill>
                <a:latin typeface="Times New Roman" panose="02020603050405020304" pitchFamily="18" charset="0"/>
              </a:defRPr>
            </a:lvl3pPr>
            <a:lvl4pPr marL="1600200" indent="-228600" defTabSz="912813">
              <a:defRPr sz="2200">
                <a:solidFill>
                  <a:schemeClr val="tx1"/>
                </a:solidFill>
                <a:latin typeface="Times New Roman" panose="02020603050405020304" pitchFamily="18" charset="0"/>
              </a:defRPr>
            </a:lvl4pPr>
            <a:lvl5pPr marL="2057400" indent="-228600" defTabSz="912813">
              <a:defRPr sz="2200">
                <a:solidFill>
                  <a:schemeClr val="tx1"/>
                </a:solidFill>
                <a:latin typeface="Times New Roman" panose="02020603050405020304" pitchFamily="18" charset="0"/>
              </a:defRPr>
            </a:lvl5pPr>
            <a:lvl6pPr marL="2514600" indent="-228600" defTabSz="912813"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defTabSz="912813"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defTabSz="912813"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defTabSz="912813"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endParaRPr lang="vi-VN" altLang="vi-VN" sz="3200">
              <a:latin typeface="VNI-Times" pitchFamily="2" charset="0"/>
              <a:cs typeface="Arial" panose="020B0604020202020204" pitchFamily="34" charset="0"/>
            </a:endParaRPr>
          </a:p>
        </p:txBody>
      </p:sp>
      <p:grpSp>
        <p:nvGrpSpPr>
          <p:cNvPr id="23557" name="Group 10"/>
          <p:cNvGrpSpPr>
            <a:grpSpLocks/>
          </p:cNvGrpSpPr>
          <p:nvPr/>
        </p:nvGrpSpPr>
        <p:grpSpPr bwMode="auto">
          <a:xfrm>
            <a:off x="1524000" y="1295400"/>
            <a:ext cx="9144000" cy="5562600"/>
            <a:chOff x="1104" y="1056"/>
            <a:chExt cx="4656" cy="3264"/>
          </a:xfrm>
        </p:grpSpPr>
        <p:pic>
          <p:nvPicPr>
            <p:cNvPr id="23562" name="Picture 11" descr="FLOW0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28" y="2592"/>
              <a:ext cx="432" cy="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3" name="Picture 12" descr="FLOW0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28" y="1824"/>
              <a:ext cx="432" cy="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4" name="Picture 13" descr="FLOW0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28" y="1056"/>
              <a:ext cx="432" cy="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5" name="Picture 14" descr="FLOW0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28" y="3408"/>
              <a:ext cx="432" cy="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6" name="Picture 15" descr="FLOW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64" y="3888"/>
              <a:ext cx="2160"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7" name="Picture 16" descr="FLOW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04" y="3888"/>
              <a:ext cx="2160"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3558" name="AutoShape 12"/>
          <p:cNvSpPr>
            <a:spLocks noChangeArrowheads="1"/>
          </p:cNvSpPr>
          <p:nvPr/>
        </p:nvSpPr>
        <p:spPr bwMode="auto">
          <a:xfrm>
            <a:off x="3200400" y="1371600"/>
            <a:ext cx="6096000" cy="838200"/>
          </a:xfrm>
          <a:prstGeom prst="star24">
            <a:avLst>
              <a:gd name="adj" fmla="val 37500"/>
            </a:avLst>
          </a:prstGeom>
          <a:gradFill rotWithShape="1">
            <a:gsLst>
              <a:gs pos="0">
                <a:schemeClr val="bg1"/>
              </a:gs>
              <a:gs pos="100000">
                <a:srgbClr val="CC0099"/>
              </a:gs>
            </a:gsLst>
            <a:path path="shape">
              <a:fillToRect l="50000" t="50000" r="50000" b="50000"/>
            </a:path>
          </a:gradFill>
          <a:ln w="28575">
            <a:solidFill>
              <a:srgbClr val="00FF00"/>
            </a:solidFill>
            <a:miter lim="800000"/>
            <a:headEnd/>
            <a:tailEnd/>
          </a:ln>
        </p:spPr>
        <p:txBody>
          <a:bodyPr wrap="none" anchor="ct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algn="ctr"/>
            <a:r>
              <a:rPr lang="en-US" altLang="vi-VN" sz="2800" b="1">
                <a:solidFill>
                  <a:srgbClr val="000066"/>
                </a:solidFill>
                <a:latin typeface="Tahoma" panose="020B0604030504040204" pitchFamily="34" charset="0"/>
                <a:cs typeface="Arial" panose="020B0604020202020204" pitchFamily="34" charset="0"/>
              </a:rPr>
              <a:t>HƯỚNG DẪN VỀ NHÀ</a:t>
            </a:r>
            <a:r>
              <a:rPr lang="en-US" altLang="vi-VN" sz="2800" b="1">
                <a:solidFill>
                  <a:srgbClr val="000000"/>
                </a:solidFill>
                <a:latin typeface=".VnTime" panose="020B7200000000000000" pitchFamily="34" charset="0"/>
                <a:cs typeface="Arial" panose="020B0604020202020204" pitchFamily="34" charset="0"/>
              </a:rPr>
              <a:t> </a:t>
            </a:r>
          </a:p>
        </p:txBody>
      </p:sp>
      <p:sp>
        <p:nvSpPr>
          <p:cNvPr id="23559" name="Rectangle 25"/>
          <p:cNvSpPr>
            <a:spLocks noChangeArrowheads="1"/>
          </p:cNvSpPr>
          <p:nvPr/>
        </p:nvSpPr>
        <p:spPr bwMode="auto">
          <a:xfrm>
            <a:off x="2895600" y="3627438"/>
            <a:ext cx="6400800" cy="223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20000"/>
              </a:spcBef>
              <a:buClr>
                <a:schemeClr val="accent1"/>
              </a:buClr>
              <a:buFont typeface="Wingdings" panose="05000000000000000000" pitchFamily="2" charset="2"/>
              <a:buChar char="l"/>
            </a:pPr>
            <a:r>
              <a:rPr lang="en-US" altLang="vi-VN" sz="2600" b="1" dirty="0">
                <a:solidFill>
                  <a:srgbClr val="0000FF"/>
                </a:solidFill>
              </a:rPr>
              <a:t>Học thuộc ghi nhớ</a:t>
            </a:r>
          </a:p>
          <a:p>
            <a:pPr eaLnBrk="1" hangingPunct="1">
              <a:spcBef>
                <a:spcPct val="20000"/>
              </a:spcBef>
              <a:buClr>
                <a:schemeClr val="accent1"/>
              </a:buClr>
              <a:buFont typeface="Wingdings" panose="05000000000000000000" pitchFamily="2" charset="2"/>
              <a:buChar char="l"/>
            </a:pPr>
            <a:r>
              <a:rPr lang="en-US" altLang="vi-VN" sz="2600" b="1" dirty="0">
                <a:solidFill>
                  <a:srgbClr val="0000FF"/>
                </a:solidFill>
              </a:rPr>
              <a:t>Làm các bài tập trong sách bài tập</a:t>
            </a:r>
          </a:p>
          <a:p>
            <a:pPr eaLnBrk="1" hangingPunct="1">
              <a:spcBef>
                <a:spcPct val="20000"/>
              </a:spcBef>
              <a:buClr>
                <a:schemeClr val="accent1"/>
              </a:buClr>
              <a:buFont typeface="Wingdings" panose="05000000000000000000" pitchFamily="2" charset="2"/>
              <a:buChar char="l"/>
            </a:pPr>
            <a:r>
              <a:rPr lang="en-US" altLang="vi-VN" sz="2600" b="1" dirty="0">
                <a:solidFill>
                  <a:srgbClr val="0000FF"/>
                </a:solidFill>
              </a:rPr>
              <a:t>Đọc trước bài </a:t>
            </a:r>
            <a:r>
              <a:rPr lang="en-US" altLang="vi-VN" sz="2600" b="1" dirty="0" smtClean="0">
                <a:solidFill>
                  <a:srgbClr val="0000FF"/>
                </a:solidFill>
              </a:rPr>
              <a:t>14</a:t>
            </a:r>
            <a:endParaRPr lang="en-US" altLang="vi-VN" sz="2600" b="1" dirty="0">
              <a:solidFill>
                <a:srgbClr val="0000FF"/>
              </a:solidFill>
            </a:endParaRPr>
          </a:p>
        </p:txBody>
      </p:sp>
      <p:sp>
        <p:nvSpPr>
          <p:cNvPr id="23560" name="Text Box 27"/>
          <p:cNvSpPr txBox="1">
            <a:spLocks noChangeArrowheads="1"/>
          </p:cNvSpPr>
          <p:nvPr/>
        </p:nvSpPr>
        <p:spPr bwMode="auto">
          <a:xfrm>
            <a:off x="2209800" y="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Times New Roman" panose="02020603050405020304" pitchFamily="18" charset="0"/>
              </a:defRPr>
            </a:lvl1pPr>
            <a:lvl2pPr marL="742950" indent="-285750">
              <a:defRPr sz="2200">
                <a:solidFill>
                  <a:schemeClr val="tx1"/>
                </a:solidFill>
                <a:latin typeface="Times New Roman" panose="02020603050405020304" pitchFamily="18" charset="0"/>
              </a:defRPr>
            </a:lvl2pPr>
            <a:lvl3pPr marL="1143000" indent="-228600">
              <a:defRPr sz="2200">
                <a:solidFill>
                  <a:schemeClr val="tx1"/>
                </a:solidFill>
                <a:latin typeface="Times New Roman" panose="02020603050405020304" pitchFamily="18" charset="0"/>
              </a:defRPr>
            </a:lvl3pPr>
            <a:lvl4pPr marL="1600200" indent="-228600">
              <a:defRPr sz="2200">
                <a:solidFill>
                  <a:schemeClr val="tx1"/>
                </a:solidFill>
                <a:latin typeface="Times New Roman" panose="02020603050405020304" pitchFamily="18" charset="0"/>
              </a:defRPr>
            </a:lvl4pPr>
            <a:lvl5pPr marL="2057400" indent="-228600">
              <a:defRPr sz="2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200">
                <a:solidFill>
                  <a:schemeClr val="tx1"/>
                </a:solidFill>
                <a:latin typeface="Times New Roman" panose="02020603050405020304" pitchFamily="18" charset="0"/>
              </a:defRPr>
            </a:lvl9pPr>
          </a:lstStyle>
          <a:p>
            <a:pPr eaLnBrk="1" hangingPunct="1">
              <a:spcBef>
                <a:spcPct val="50000"/>
              </a:spcBef>
            </a:pPr>
            <a:endParaRPr lang="vi-VN" altLang="vi-VN" sz="1800">
              <a:latin typeface="Arial" panose="020B0604020202020204" pitchFamily="34" charset="0"/>
            </a:endParaRPr>
          </a:p>
        </p:txBody>
      </p:sp>
      <p:pic>
        <p:nvPicPr>
          <p:cNvPr id="23561" name="Picture 21" descr="j023213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0" y="2286000"/>
            <a:ext cx="1676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8808695"/>
      </p:ext>
    </p:extLst>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96107" y="1418402"/>
            <a:ext cx="10561190" cy="927734"/>
          </a:xfrm>
        </p:spPr>
        <p:txBody>
          <a:bodyPr>
            <a:noAutofit/>
          </a:bodyPr>
          <a:lstStyle/>
          <a:p>
            <a:r>
              <a:rPr lang="en-US" sz="5400" b="1" dirty="0" smtClean="0">
                <a:ln w="22225">
                  <a:solidFill>
                    <a:schemeClr val="accent2"/>
                  </a:solidFill>
                  <a:prstDash val="solid"/>
                </a:ln>
                <a:solidFill>
                  <a:schemeClr val="accent2">
                    <a:lumMod val="75000"/>
                  </a:schemeClr>
                </a:solidFill>
                <a:effectLst>
                  <a:outerShdw blurRad="50800" dist="38100" dir="2700000" algn="tl" rotWithShape="0">
                    <a:prstClr val="black">
                      <a:alpha val="40000"/>
                    </a:prstClr>
                  </a:outerShdw>
                </a:effectLst>
              </a:rPr>
              <a:t>ĐIỆN NĂNG CÔNG CỦA DÒNG ĐIỆN</a:t>
            </a:r>
            <a:endParaRPr lang="vi-VN" sz="5400" b="1" dirty="0">
              <a:ln w="22225">
                <a:solidFill>
                  <a:schemeClr val="accent2"/>
                </a:solidFill>
                <a:prstDash val="solid"/>
              </a:ln>
              <a:solidFill>
                <a:schemeClr val="accent2">
                  <a:lumMod val="75000"/>
                </a:schemeClr>
              </a:solidFill>
              <a:effectLst>
                <a:outerShdw blurRad="50800" dist="38100" dir="2700000" algn="tl" rotWithShape="0">
                  <a:prstClr val="black">
                    <a:alpha val="40000"/>
                  </a:prstClr>
                </a:outerShdw>
              </a:effectLst>
            </a:endParaRPr>
          </a:p>
        </p:txBody>
      </p:sp>
      <p:sp>
        <p:nvSpPr>
          <p:cNvPr id="4" name="Rectangle 3"/>
          <p:cNvSpPr/>
          <p:nvPr/>
        </p:nvSpPr>
        <p:spPr>
          <a:xfrm>
            <a:off x="4101508" y="264692"/>
            <a:ext cx="3762568" cy="1323439"/>
          </a:xfrm>
          <a:prstGeom prst="rect">
            <a:avLst/>
          </a:prstGeom>
        </p:spPr>
        <p:txBody>
          <a:bodyPr wrap="none">
            <a:spAutoFit/>
            <a:scene3d>
              <a:camera prst="orthographicFront"/>
              <a:lightRig rig="threePt" dir="t"/>
            </a:scene3d>
            <a:sp3d extrusionH="57150">
              <a:bevelT w="82550" h="38100" prst="coolSlant"/>
            </a:sp3d>
          </a:bodyPr>
          <a:lstStyle/>
          <a:p>
            <a:r>
              <a:rPr lang="en-US" sz="8000" b="1" dirty="0">
                <a:ln w="13462">
                  <a:solidFill>
                    <a:schemeClr val="bg1"/>
                  </a:solidFill>
                  <a:prstDash val="solid"/>
                </a:ln>
                <a:solidFill>
                  <a:srgbClr val="FF0000"/>
                </a:solidFill>
                <a:effectLst>
                  <a:outerShdw dist="38100" dir="2700000" algn="bl" rotWithShape="0">
                    <a:schemeClr val="accent5"/>
                  </a:outerShdw>
                </a:effectLst>
              </a:rPr>
              <a:t>TIẾT </a:t>
            </a:r>
            <a:r>
              <a:rPr lang="en-US" sz="8000" b="1" dirty="0" smtClean="0">
                <a:ln w="13462">
                  <a:solidFill>
                    <a:schemeClr val="bg1"/>
                  </a:solidFill>
                  <a:prstDash val="solid"/>
                </a:ln>
                <a:solidFill>
                  <a:srgbClr val="FF0000"/>
                </a:solidFill>
                <a:effectLst>
                  <a:outerShdw dist="38100" dir="2700000" algn="bl" rotWithShape="0">
                    <a:schemeClr val="accent5"/>
                  </a:outerShdw>
                </a:effectLst>
              </a:rPr>
              <a:t>13: </a:t>
            </a:r>
            <a:endParaRPr lang="en-US" sz="8000" b="1" dirty="0">
              <a:ln w="13462">
                <a:solidFill>
                  <a:schemeClr val="bg1"/>
                </a:solidFill>
                <a:prstDash val="solid"/>
              </a:ln>
              <a:solidFill>
                <a:srgbClr val="FF0000"/>
              </a:solidFill>
              <a:effectLst>
                <a:outerShdw dist="38100" dir="2700000" algn="bl" rotWithShape="0">
                  <a:schemeClr val="accent5"/>
                </a:outerShdw>
              </a:effectLst>
            </a:endParaRPr>
          </a:p>
        </p:txBody>
      </p:sp>
      <p:pic>
        <p:nvPicPr>
          <p:cNvPr id="6" name="Picture 14" descr="dividers_85"/>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8443403" y="3273034"/>
            <a:ext cx="6834188"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1" descr="dividers_85"/>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483902" y="6471194"/>
            <a:ext cx="8686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2" descr="dividers_85"/>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2420706" y="81951"/>
            <a:ext cx="9373251"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3" descr="dividers_85"/>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2890329" y="3300423"/>
            <a:ext cx="6748462" cy="50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WhitecornerFlow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86836" y="4314956"/>
            <a:ext cx="2924461" cy="267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WhitecornerFlow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9901" y="-109815"/>
            <a:ext cx="2397126" cy="267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6" descr="Công tơ điệ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0221" y="2224538"/>
            <a:ext cx="7880465" cy="4196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50285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555375" y="415636"/>
            <a:ext cx="9310254" cy="6442364"/>
            <a:chOff x="6393712" y="1030360"/>
            <a:chExt cx="5245816" cy="5187560"/>
          </a:xfrm>
        </p:grpSpPr>
        <p:pic>
          <p:nvPicPr>
            <p:cNvPr id="14346" name="Picture 10" descr="Bán và lắp đặt công tơ điện 1 pha, 3 pha EMIC do điện lực kiểm định - 1FI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6177" y="1066800"/>
              <a:ext cx="5020886" cy="507824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0474036" y="1030360"/>
              <a:ext cx="1165492" cy="51511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 name="Rectangle 18"/>
            <p:cNvSpPr/>
            <p:nvPr/>
          </p:nvSpPr>
          <p:spPr>
            <a:xfrm>
              <a:off x="6393712" y="1066800"/>
              <a:ext cx="1014153" cy="51511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 name="Rectangle 19"/>
            <p:cNvSpPr/>
            <p:nvPr/>
          </p:nvSpPr>
          <p:spPr>
            <a:xfrm rot="5400000">
              <a:off x="8654385" y="-216162"/>
              <a:ext cx="612001" cy="31050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grpSp>
      <p:sp>
        <p:nvSpPr>
          <p:cNvPr id="2050" name="Text Box 4"/>
          <p:cNvSpPr txBox="1">
            <a:spLocks noChangeArrowheads="1"/>
          </p:cNvSpPr>
          <p:nvPr/>
        </p:nvSpPr>
        <p:spPr bwMode="auto">
          <a:xfrm>
            <a:off x="2133600" y="762000"/>
            <a:ext cx="7543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endParaRPr lang="vi-VN" altLang="vi-VN" sz="1400">
              <a:latin typeface=".VnTime" panose="020B7200000000000000" pitchFamily="34" charset="0"/>
            </a:endParaRPr>
          </a:p>
        </p:txBody>
      </p:sp>
      <p:sp>
        <p:nvSpPr>
          <p:cNvPr id="30726" name="Text Box 6"/>
          <p:cNvSpPr txBox="1">
            <a:spLocks noChangeArrowheads="1"/>
          </p:cNvSpPr>
          <p:nvPr/>
        </p:nvSpPr>
        <p:spPr bwMode="auto">
          <a:xfrm>
            <a:off x="116378" y="1261208"/>
            <a:ext cx="6277334" cy="3513832"/>
          </a:xfrm>
          <a:prstGeom prst="cloudCallout">
            <a:avLst>
              <a:gd name="adj1" fmla="val 69216"/>
              <a:gd name="adj2" fmla="val -20300"/>
            </a:avLst>
          </a:prstGeom>
          <a:solidFill>
            <a:schemeClr val="accent1">
              <a:lumMod val="20000"/>
              <a:lumOff val="80000"/>
            </a:schemeClr>
          </a:solidFill>
          <a:ln>
            <a:noFill/>
          </a:ln>
          <a:effec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n-US" altLang="vi-VN" sz="2400" dirty="0" smtClean="0"/>
              <a:t>Hàng </a:t>
            </a:r>
            <a:r>
              <a:rPr lang="en-US" altLang="vi-VN" sz="2400" dirty="0"/>
              <a:t>tháng, mỗi gia đình sử dụng điện đều phải trả tiền theo số đếm của công tơ điện. Số đếm này cho biết công suất điện hay lượng điện năng đã sử dụng?</a:t>
            </a:r>
          </a:p>
        </p:txBody>
      </p:sp>
      <p:sp>
        <p:nvSpPr>
          <p:cNvPr id="2053" name="Text Box 7"/>
          <p:cNvSpPr txBox="1">
            <a:spLocks noChangeArrowheads="1"/>
          </p:cNvSpPr>
          <p:nvPr/>
        </p:nvSpPr>
        <p:spPr bwMode="auto">
          <a:xfrm>
            <a:off x="2057400" y="3581400"/>
            <a:ext cx="1371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endParaRPr lang="vi-VN" altLang="vi-VN" sz="1400">
              <a:latin typeface=".VnTime" panose="020B7200000000000000" pitchFamily="34" charset="0"/>
            </a:endParaRPr>
          </a:p>
        </p:txBody>
      </p:sp>
      <p:sp>
        <p:nvSpPr>
          <p:cNvPr id="9" name="Text Box 5"/>
          <p:cNvSpPr txBox="1">
            <a:spLocks noChangeArrowheads="1"/>
          </p:cNvSpPr>
          <p:nvPr/>
        </p:nvSpPr>
        <p:spPr bwMode="auto">
          <a:xfrm>
            <a:off x="4305300" y="94737"/>
            <a:ext cx="2861982" cy="735747"/>
          </a:xfrm>
          <a:prstGeom prst="flowChartTerminator">
            <a:avLst/>
          </a:prstGeom>
          <a:solidFill>
            <a:srgbClr val="FFC000"/>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vi-VN" sz="2800" b="1" dirty="0" smtClean="0">
                <a:solidFill>
                  <a:srgbClr val="000066"/>
                </a:solidFill>
                <a:latin typeface="Times New Roman" panose="02020603050405020304" pitchFamily="18" charset="0"/>
              </a:rPr>
              <a:t>ĐẶT VẤN ĐỀ</a:t>
            </a:r>
            <a:endParaRPr lang="en-US" altLang="vi-VN" sz="2800" b="1" dirty="0">
              <a:solidFill>
                <a:srgbClr val="000066"/>
              </a:solidFill>
              <a:latin typeface="Times New Roman" panose="02020603050405020304" pitchFamily="18" charset="0"/>
            </a:endParaRPr>
          </a:p>
        </p:txBody>
      </p:sp>
    </p:spTree>
    <p:extLst>
      <p:ext uri="{BB962C8B-B14F-4D97-AF65-F5344CB8AC3E}">
        <p14:creationId xmlns:p14="http://schemas.microsoft.com/office/powerpoint/2010/main" val="4702150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1336807" y="23209"/>
            <a:ext cx="2497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sz="2800" b="1" dirty="0" smtClean="0">
                <a:solidFill>
                  <a:srgbClr val="FF3300"/>
                </a:solidFill>
                <a:effectLst>
                  <a:outerShdw blurRad="38100" dist="38100" dir="2700000" algn="tl">
                    <a:srgbClr val="C0C0C0"/>
                  </a:outerShdw>
                </a:effectLst>
                <a:latin typeface="Arial" charset="0"/>
              </a:rPr>
              <a:t>I. ĐIỆN NĂNG</a:t>
            </a:r>
            <a:endParaRPr lang="en-US" sz="2800" b="1" dirty="0">
              <a:solidFill>
                <a:srgbClr val="FF3300"/>
              </a:solidFill>
              <a:effectLst>
                <a:outerShdw blurRad="38100" dist="38100" dir="2700000" algn="tl">
                  <a:srgbClr val="C0C0C0"/>
                </a:outerShdw>
              </a:effectLst>
              <a:latin typeface="Arial" charset="0"/>
            </a:endParaRPr>
          </a:p>
        </p:txBody>
      </p:sp>
      <p:sp>
        <p:nvSpPr>
          <p:cNvPr id="2056" name="Text Box 8"/>
          <p:cNvSpPr txBox="1">
            <a:spLocks noChangeArrowheads="1"/>
          </p:cNvSpPr>
          <p:nvPr/>
        </p:nvSpPr>
        <p:spPr bwMode="auto">
          <a:xfrm>
            <a:off x="1524000" y="591571"/>
            <a:ext cx="51844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a:t>1. Dòng điện có mang năng lượng</a:t>
            </a:r>
          </a:p>
        </p:txBody>
      </p:sp>
      <p:sp>
        <p:nvSpPr>
          <p:cNvPr id="2057" name="Text Box 9"/>
          <p:cNvSpPr txBox="1">
            <a:spLocks noChangeArrowheads="1"/>
          </p:cNvSpPr>
          <p:nvPr/>
        </p:nvSpPr>
        <p:spPr bwMode="auto">
          <a:xfrm>
            <a:off x="1524000" y="1124072"/>
            <a:ext cx="50257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dirty="0">
                <a:solidFill>
                  <a:srgbClr val="FF0000"/>
                </a:solidFill>
              </a:rPr>
              <a:t>C1: Quan sát hình 13.1 và cho biết:</a:t>
            </a:r>
          </a:p>
        </p:txBody>
      </p:sp>
      <p:sp>
        <p:nvSpPr>
          <p:cNvPr id="2058" name="Text Box 10"/>
          <p:cNvSpPr txBox="1">
            <a:spLocks noChangeArrowheads="1"/>
          </p:cNvSpPr>
          <p:nvPr/>
        </p:nvSpPr>
        <p:spPr bwMode="auto">
          <a:xfrm>
            <a:off x="1524000" y="1586118"/>
            <a:ext cx="4900934"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sz="2400" dirty="0" smtClean="0">
                <a:solidFill>
                  <a:srgbClr val="FF0000"/>
                </a:solidFill>
              </a:rPr>
              <a:t>Dòng </a:t>
            </a:r>
            <a:r>
              <a:rPr lang="en-US" altLang="vi-VN" sz="2400" dirty="0">
                <a:solidFill>
                  <a:srgbClr val="FF0000"/>
                </a:solidFill>
              </a:rPr>
              <a:t>điện thực hiện công cơ học trong hoạt động của các dụng cụ và thiết bị điện nào</a:t>
            </a:r>
            <a:r>
              <a:rPr lang="en-US" altLang="vi-VN" sz="2400" dirty="0" smtClean="0">
                <a:solidFill>
                  <a:srgbClr val="FF0000"/>
                </a:solidFill>
              </a:rPr>
              <a:t>?</a:t>
            </a:r>
          </a:p>
          <a:p>
            <a:pPr marL="342900" indent="-342900" algn="just" eaLnBrk="1" hangingPunct="1">
              <a:buFontTx/>
              <a:buChar char="-"/>
            </a:pPr>
            <a:r>
              <a:rPr lang="en-US" altLang="vi-VN" sz="2400" dirty="0" smtClean="0">
                <a:solidFill>
                  <a:srgbClr val="00B0F0"/>
                </a:solidFill>
              </a:rPr>
              <a:t>Máy khoan </a:t>
            </a:r>
          </a:p>
          <a:p>
            <a:pPr marL="342900" indent="-342900" algn="just" eaLnBrk="1" hangingPunct="1">
              <a:buFontTx/>
              <a:buChar char="-"/>
            </a:pPr>
            <a:r>
              <a:rPr lang="en-US" altLang="vi-VN" sz="2400" dirty="0" smtClean="0">
                <a:solidFill>
                  <a:srgbClr val="00B0F0"/>
                </a:solidFill>
              </a:rPr>
              <a:t>Máy bơm nước</a:t>
            </a:r>
            <a:endParaRPr lang="en-US" altLang="vi-VN" sz="2400" dirty="0">
              <a:solidFill>
                <a:srgbClr val="00B0F0"/>
              </a:solidFill>
            </a:endParaRPr>
          </a:p>
        </p:txBody>
      </p:sp>
      <p:sp>
        <p:nvSpPr>
          <p:cNvPr id="2059" name="Text Box 11"/>
          <p:cNvSpPr txBox="1">
            <a:spLocks noChangeArrowheads="1"/>
          </p:cNvSpPr>
          <p:nvPr/>
        </p:nvSpPr>
        <p:spPr bwMode="auto">
          <a:xfrm>
            <a:off x="1557854" y="3525110"/>
            <a:ext cx="482318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sz="2400" dirty="0" smtClean="0">
                <a:solidFill>
                  <a:srgbClr val="FF0000"/>
                </a:solidFill>
              </a:rPr>
              <a:t>Dòng </a:t>
            </a:r>
            <a:r>
              <a:rPr lang="en-US" altLang="vi-VN" sz="2400" dirty="0">
                <a:solidFill>
                  <a:srgbClr val="FF0000"/>
                </a:solidFill>
              </a:rPr>
              <a:t>điện cung cấp nhiệt lượng trong hoạt động của các dụng cụ và thiết bị điện nào</a:t>
            </a:r>
            <a:r>
              <a:rPr lang="en-US" altLang="vi-VN" sz="2400" dirty="0" smtClean="0">
                <a:solidFill>
                  <a:srgbClr val="FF0000"/>
                </a:solidFill>
              </a:rPr>
              <a:t>?</a:t>
            </a:r>
          </a:p>
          <a:p>
            <a:pPr marL="342900" indent="-342900" algn="just" eaLnBrk="1" hangingPunct="1">
              <a:buFontTx/>
              <a:buChar char="-"/>
            </a:pPr>
            <a:r>
              <a:rPr lang="en-US" altLang="vi-VN" sz="2400" dirty="0" smtClean="0">
                <a:solidFill>
                  <a:srgbClr val="00B0F0"/>
                </a:solidFill>
              </a:rPr>
              <a:t>Mỏ hàn </a:t>
            </a:r>
          </a:p>
          <a:p>
            <a:pPr marL="342900" indent="-342900" algn="just" eaLnBrk="1" hangingPunct="1">
              <a:buFontTx/>
              <a:buChar char="-"/>
            </a:pPr>
            <a:r>
              <a:rPr lang="en-US" altLang="vi-VN" sz="2400" dirty="0" smtClean="0">
                <a:solidFill>
                  <a:srgbClr val="00B0F0"/>
                </a:solidFill>
              </a:rPr>
              <a:t>Nồi cơm điện </a:t>
            </a:r>
          </a:p>
          <a:p>
            <a:pPr marL="342900" indent="-342900" algn="just" eaLnBrk="1" hangingPunct="1">
              <a:buFontTx/>
              <a:buChar char="-"/>
            </a:pPr>
            <a:r>
              <a:rPr lang="en-US" altLang="vi-VN" sz="2400" dirty="0" smtClean="0">
                <a:solidFill>
                  <a:srgbClr val="00B0F0"/>
                </a:solidFill>
              </a:rPr>
              <a:t>Bàn là</a:t>
            </a:r>
            <a:endParaRPr lang="en-US" altLang="vi-VN" sz="2400" dirty="0">
              <a:solidFill>
                <a:srgbClr val="00B0F0"/>
              </a:solidFill>
            </a:endParaRPr>
          </a:p>
        </p:txBody>
      </p:sp>
      <p:grpSp>
        <p:nvGrpSpPr>
          <p:cNvPr id="4" name="Group 3"/>
          <p:cNvGrpSpPr/>
          <p:nvPr/>
        </p:nvGrpSpPr>
        <p:grpSpPr>
          <a:xfrm>
            <a:off x="6549735" y="1195192"/>
            <a:ext cx="5449760" cy="5662807"/>
            <a:chOff x="6272899" y="1219271"/>
            <a:chExt cx="5223007" cy="4830216"/>
          </a:xfrm>
        </p:grpSpPr>
        <p:pic>
          <p:nvPicPr>
            <p:cNvPr id="2063" name="Picture 15" descr="MÁY KHOA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18750" y="1541110"/>
              <a:ext cx="2303319" cy="1250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4" name="Picture 16" descr="MỎ HÀ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62700" y="1524997"/>
              <a:ext cx="25146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5" name="Picture 17" descr="IMG0086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055174" y="4409325"/>
              <a:ext cx="2366895" cy="1201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6" name="Picture 18" descr="IMG0084A"/>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076684" y="3030936"/>
              <a:ext cx="2345385" cy="1221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7" name="Picture 19" descr="IMG0085A"/>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52674" y="3673476"/>
              <a:ext cx="2524626"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8344942" y="5680155"/>
              <a:ext cx="1064715" cy="369332"/>
            </a:xfrm>
            <a:prstGeom prst="rect">
              <a:avLst/>
            </a:prstGeom>
          </p:spPr>
          <p:txBody>
            <a:bodyPr wrap="none">
              <a:spAutoFit/>
            </a:bodyPr>
            <a:lstStyle/>
            <a:p>
              <a:r>
                <a:rPr lang="en-US" altLang="vi-VN" dirty="0" smtClean="0">
                  <a:solidFill>
                    <a:srgbClr val="FF0000"/>
                  </a:solidFill>
                </a:rPr>
                <a:t>hình 13.1</a:t>
              </a:r>
              <a:endParaRPr lang="vi-VN" dirty="0"/>
            </a:p>
          </p:txBody>
        </p:sp>
        <p:sp>
          <p:nvSpPr>
            <p:cNvPr id="14" name="Rectangle 13"/>
            <p:cNvSpPr/>
            <p:nvPr/>
          </p:nvSpPr>
          <p:spPr>
            <a:xfrm>
              <a:off x="6352674" y="1219271"/>
              <a:ext cx="910827" cy="369332"/>
            </a:xfrm>
            <a:prstGeom prst="rect">
              <a:avLst/>
            </a:prstGeom>
          </p:spPr>
          <p:txBody>
            <a:bodyPr wrap="none">
              <a:spAutoFit/>
            </a:bodyPr>
            <a:lstStyle/>
            <a:p>
              <a:r>
                <a:rPr lang="en-US" altLang="vi-VN" dirty="0" smtClean="0">
                  <a:solidFill>
                    <a:srgbClr val="FF0000"/>
                  </a:solidFill>
                </a:rPr>
                <a:t>Mỏ hàn</a:t>
              </a:r>
              <a:endParaRPr lang="vi-VN" dirty="0"/>
            </a:p>
          </p:txBody>
        </p:sp>
        <p:sp>
          <p:nvSpPr>
            <p:cNvPr id="15" name="Rectangle 14"/>
            <p:cNvSpPr/>
            <p:nvPr/>
          </p:nvSpPr>
          <p:spPr>
            <a:xfrm>
              <a:off x="10227007" y="1241531"/>
              <a:ext cx="1225528" cy="369332"/>
            </a:xfrm>
            <a:prstGeom prst="rect">
              <a:avLst/>
            </a:prstGeom>
          </p:spPr>
          <p:txBody>
            <a:bodyPr wrap="none">
              <a:spAutoFit/>
            </a:bodyPr>
            <a:lstStyle/>
            <a:p>
              <a:r>
                <a:rPr lang="en-US" altLang="vi-VN" dirty="0" smtClean="0">
                  <a:solidFill>
                    <a:srgbClr val="FF0000"/>
                  </a:solidFill>
                </a:rPr>
                <a:t>Máy khoan</a:t>
              </a:r>
              <a:endParaRPr lang="vi-VN" dirty="0"/>
            </a:p>
          </p:txBody>
        </p:sp>
        <p:sp>
          <p:nvSpPr>
            <p:cNvPr id="16" name="Rectangle 15"/>
            <p:cNvSpPr/>
            <p:nvPr/>
          </p:nvSpPr>
          <p:spPr>
            <a:xfrm>
              <a:off x="10051600" y="2760887"/>
              <a:ext cx="1444306" cy="369332"/>
            </a:xfrm>
            <a:prstGeom prst="rect">
              <a:avLst/>
            </a:prstGeom>
          </p:spPr>
          <p:txBody>
            <a:bodyPr wrap="none">
              <a:spAutoFit/>
            </a:bodyPr>
            <a:lstStyle/>
            <a:p>
              <a:r>
                <a:rPr lang="en-US" altLang="vi-VN" dirty="0" smtClean="0">
                  <a:solidFill>
                    <a:srgbClr val="FF0000"/>
                  </a:solidFill>
                </a:rPr>
                <a:t>Nồi cơm điện</a:t>
              </a:r>
              <a:endParaRPr lang="vi-VN" dirty="0"/>
            </a:p>
          </p:txBody>
        </p:sp>
        <p:sp>
          <p:nvSpPr>
            <p:cNvPr id="17" name="Rectangle 16"/>
            <p:cNvSpPr/>
            <p:nvPr/>
          </p:nvSpPr>
          <p:spPr>
            <a:xfrm>
              <a:off x="10663528" y="4146399"/>
              <a:ext cx="758541" cy="369332"/>
            </a:xfrm>
            <a:prstGeom prst="rect">
              <a:avLst/>
            </a:prstGeom>
          </p:spPr>
          <p:txBody>
            <a:bodyPr wrap="none">
              <a:spAutoFit/>
            </a:bodyPr>
            <a:lstStyle/>
            <a:p>
              <a:r>
                <a:rPr lang="en-US" altLang="vi-VN" dirty="0" smtClean="0">
                  <a:solidFill>
                    <a:srgbClr val="FF0000"/>
                  </a:solidFill>
                </a:rPr>
                <a:t>Bàn là</a:t>
              </a:r>
              <a:endParaRPr lang="vi-VN" dirty="0"/>
            </a:p>
          </p:txBody>
        </p:sp>
        <p:sp>
          <p:nvSpPr>
            <p:cNvPr id="18" name="Rectangle 17"/>
            <p:cNvSpPr/>
            <p:nvPr/>
          </p:nvSpPr>
          <p:spPr>
            <a:xfrm>
              <a:off x="6272899" y="3328971"/>
              <a:ext cx="1629485" cy="369332"/>
            </a:xfrm>
            <a:prstGeom prst="rect">
              <a:avLst/>
            </a:prstGeom>
          </p:spPr>
          <p:txBody>
            <a:bodyPr wrap="none">
              <a:spAutoFit/>
            </a:bodyPr>
            <a:lstStyle/>
            <a:p>
              <a:r>
                <a:rPr lang="en-US" altLang="vi-VN" dirty="0" smtClean="0">
                  <a:solidFill>
                    <a:srgbClr val="FF0000"/>
                  </a:solidFill>
                </a:rPr>
                <a:t>Máy bơm nước</a:t>
              </a:r>
              <a:endParaRPr lang="vi-VN" dirty="0"/>
            </a:p>
          </p:txBody>
        </p:sp>
      </p:grpSp>
      <p:pic>
        <p:nvPicPr>
          <p:cNvPr id="21" name="Picture 9" descr="qustionmed_w"/>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77361" y="1043754"/>
            <a:ext cx="6381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9" descr="qustionmed_w"/>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68898" y="3442023"/>
            <a:ext cx="6381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Text Box 11"/>
          <p:cNvSpPr txBox="1">
            <a:spLocks noChangeArrowheads="1"/>
          </p:cNvSpPr>
          <p:nvPr/>
        </p:nvSpPr>
        <p:spPr bwMode="auto">
          <a:xfrm>
            <a:off x="1524000" y="5833434"/>
            <a:ext cx="482318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sz="2400" dirty="0" smtClean="0">
                <a:solidFill>
                  <a:srgbClr val="FF0000"/>
                </a:solidFill>
              </a:rPr>
              <a:t>Vậy dòng điện có mang năng lượng không? Vì sao?</a:t>
            </a:r>
            <a:endParaRPr lang="en-US" altLang="vi-VN" sz="2400" dirty="0">
              <a:solidFill>
                <a:srgbClr val="00B0F0"/>
              </a:solidFill>
            </a:endParaRPr>
          </a:p>
        </p:txBody>
      </p:sp>
      <p:pic>
        <p:nvPicPr>
          <p:cNvPr id="24" name="Picture 9" descr="qustionmed_w"/>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50556" y="5772834"/>
            <a:ext cx="6381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62720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056">
                                            <p:txEl>
                                              <p:pRg st="0" end="0"/>
                                            </p:txEl>
                                          </p:spTgt>
                                        </p:tgtEl>
                                        <p:attrNameLst>
                                          <p:attrName>style.visibility</p:attrName>
                                        </p:attrNameLst>
                                      </p:cBhvr>
                                      <p:to>
                                        <p:strVal val="visible"/>
                                      </p:to>
                                    </p:set>
                                    <p:animEffect transition="in" filter="checkerboard(across)">
                                      <p:cBhvr>
                                        <p:cTn id="7" dur="500"/>
                                        <p:tgtEl>
                                          <p:spTgt spid="205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arn(inVertical)">
                                      <p:cBhvr>
                                        <p:cTn id="12" dur="500"/>
                                        <p:tgtEl>
                                          <p:spTgt spid="21"/>
                                        </p:tgtEl>
                                      </p:cBhvr>
                                    </p:animEffect>
                                  </p:childTnLst>
                                </p:cTn>
                              </p:par>
                              <p:par>
                                <p:cTn id="13" presetID="2" presetClass="entr" presetSubtype="4" fill="hold" grpId="0" nodeType="withEffect">
                                  <p:stCondLst>
                                    <p:cond delay="0"/>
                                  </p:stCondLst>
                                  <p:childTnLst>
                                    <p:set>
                                      <p:cBhvr>
                                        <p:cTn id="14" dur="1" fill="hold">
                                          <p:stCondLst>
                                            <p:cond delay="0"/>
                                          </p:stCondLst>
                                        </p:cTn>
                                        <p:tgtEl>
                                          <p:spTgt spid="2057"/>
                                        </p:tgtEl>
                                        <p:attrNameLst>
                                          <p:attrName>style.visibility</p:attrName>
                                        </p:attrNameLst>
                                      </p:cBhvr>
                                      <p:to>
                                        <p:strVal val="visible"/>
                                      </p:to>
                                    </p:set>
                                    <p:anim calcmode="lin" valueType="num">
                                      <p:cBhvr additive="base">
                                        <p:cTn id="15" dur="500" fill="hold"/>
                                        <p:tgtEl>
                                          <p:spTgt spid="2057"/>
                                        </p:tgtEl>
                                        <p:attrNameLst>
                                          <p:attrName>ppt_x</p:attrName>
                                        </p:attrNameLst>
                                      </p:cBhvr>
                                      <p:tavLst>
                                        <p:tav tm="0">
                                          <p:val>
                                            <p:strVal val="#ppt_x"/>
                                          </p:val>
                                        </p:tav>
                                        <p:tav tm="100000">
                                          <p:val>
                                            <p:strVal val="#ppt_x"/>
                                          </p:val>
                                        </p:tav>
                                      </p:tavLst>
                                    </p:anim>
                                    <p:anim calcmode="lin" valueType="num">
                                      <p:cBhvr additive="base">
                                        <p:cTn id="16" dur="500" fill="hold"/>
                                        <p:tgtEl>
                                          <p:spTgt spid="2057"/>
                                        </p:tgtEl>
                                        <p:attrNameLst>
                                          <p:attrName>ppt_y</p:attrName>
                                        </p:attrNameLst>
                                      </p:cBhvr>
                                      <p:tavLst>
                                        <p:tav tm="0">
                                          <p:val>
                                            <p:strVal val="1+#ppt_h/2"/>
                                          </p:val>
                                        </p:tav>
                                        <p:tav tm="100000">
                                          <p:val>
                                            <p:strVal val="#ppt_y"/>
                                          </p:val>
                                        </p:tav>
                                      </p:tavLst>
                                    </p:anim>
                                  </p:childTnLst>
                                </p:cTn>
                              </p:par>
                              <p:par>
                                <p:cTn id="17" presetID="6" presetClass="entr" presetSubtype="16" fill="hold"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circle(in)">
                                      <p:cBhvr>
                                        <p:cTn id="19" dur="2000"/>
                                        <p:tgtEl>
                                          <p:spTgt spid="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9" presetClass="entr" presetSubtype="0" fill="hold" nodeType="clickEffect">
                                  <p:stCondLst>
                                    <p:cond delay="0"/>
                                  </p:stCondLst>
                                  <p:childTnLst>
                                    <p:set>
                                      <p:cBhvr>
                                        <p:cTn id="23" dur="1" fill="hold">
                                          <p:stCondLst>
                                            <p:cond delay="0"/>
                                          </p:stCondLst>
                                        </p:cTn>
                                        <p:tgtEl>
                                          <p:spTgt spid="2058">
                                            <p:txEl>
                                              <p:pRg st="0" end="0"/>
                                            </p:txEl>
                                          </p:spTgt>
                                        </p:tgtEl>
                                        <p:attrNameLst>
                                          <p:attrName>style.visibility</p:attrName>
                                        </p:attrNameLst>
                                      </p:cBhvr>
                                      <p:to>
                                        <p:strVal val="visible"/>
                                      </p:to>
                                    </p:set>
                                    <p:anim calcmode="lin" valueType="num">
                                      <p:cBhvr>
                                        <p:cTn id="24" dur="1000" fill="hold"/>
                                        <p:tgtEl>
                                          <p:spTgt spid="2058">
                                            <p:txEl>
                                              <p:pRg st="0" end="0"/>
                                            </p:txEl>
                                          </p:spTgt>
                                        </p:tgtEl>
                                        <p:attrNameLst>
                                          <p:attrName>ppt_x</p:attrName>
                                        </p:attrNameLst>
                                      </p:cBhvr>
                                      <p:tavLst>
                                        <p:tav tm="0">
                                          <p:val>
                                            <p:strVal val="#ppt_x-.2"/>
                                          </p:val>
                                        </p:tav>
                                        <p:tav tm="100000">
                                          <p:val>
                                            <p:strVal val="#ppt_x"/>
                                          </p:val>
                                        </p:tav>
                                      </p:tavLst>
                                    </p:anim>
                                    <p:anim calcmode="lin" valueType="num">
                                      <p:cBhvr>
                                        <p:cTn id="25" dur="1000" fill="hold"/>
                                        <p:tgtEl>
                                          <p:spTgt spid="205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2058">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9" presetClass="entr" presetSubtype="0" fill="hold" nodeType="clickEffect">
                                  <p:stCondLst>
                                    <p:cond delay="0"/>
                                  </p:stCondLst>
                                  <p:childTnLst>
                                    <p:set>
                                      <p:cBhvr>
                                        <p:cTn id="30" dur="1" fill="hold">
                                          <p:stCondLst>
                                            <p:cond delay="0"/>
                                          </p:stCondLst>
                                        </p:cTn>
                                        <p:tgtEl>
                                          <p:spTgt spid="2058">
                                            <p:txEl>
                                              <p:pRg st="1" end="1"/>
                                            </p:txEl>
                                          </p:spTgt>
                                        </p:tgtEl>
                                        <p:attrNameLst>
                                          <p:attrName>style.visibility</p:attrName>
                                        </p:attrNameLst>
                                      </p:cBhvr>
                                      <p:to>
                                        <p:strVal val="visible"/>
                                      </p:to>
                                    </p:set>
                                    <p:anim calcmode="lin" valueType="num">
                                      <p:cBhvr>
                                        <p:cTn id="31" dur="1000" fill="hold"/>
                                        <p:tgtEl>
                                          <p:spTgt spid="2058">
                                            <p:txEl>
                                              <p:pRg st="1" end="1"/>
                                            </p:txEl>
                                          </p:spTgt>
                                        </p:tgtEl>
                                        <p:attrNameLst>
                                          <p:attrName>ppt_x</p:attrName>
                                        </p:attrNameLst>
                                      </p:cBhvr>
                                      <p:tavLst>
                                        <p:tav tm="0">
                                          <p:val>
                                            <p:strVal val="#ppt_x-.2"/>
                                          </p:val>
                                        </p:tav>
                                        <p:tav tm="100000">
                                          <p:val>
                                            <p:strVal val="#ppt_x"/>
                                          </p:val>
                                        </p:tav>
                                      </p:tavLst>
                                    </p:anim>
                                    <p:anim calcmode="lin" valueType="num">
                                      <p:cBhvr>
                                        <p:cTn id="32" dur="1000" fill="hold"/>
                                        <p:tgtEl>
                                          <p:spTgt spid="2058">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33" dur="1000"/>
                                        <p:tgtEl>
                                          <p:spTgt spid="2058">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9" presetClass="entr" presetSubtype="0" fill="hold" nodeType="clickEffect">
                                  <p:stCondLst>
                                    <p:cond delay="0"/>
                                  </p:stCondLst>
                                  <p:childTnLst>
                                    <p:set>
                                      <p:cBhvr>
                                        <p:cTn id="37" dur="1" fill="hold">
                                          <p:stCondLst>
                                            <p:cond delay="0"/>
                                          </p:stCondLst>
                                        </p:cTn>
                                        <p:tgtEl>
                                          <p:spTgt spid="2058">
                                            <p:txEl>
                                              <p:pRg st="2" end="2"/>
                                            </p:txEl>
                                          </p:spTgt>
                                        </p:tgtEl>
                                        <p:attrNameLst>
                                          <p:attrName>style.visibility</p:attrName>
                                        </p:attrNameLst>
                                      </p:cBhvr>
                                      <p:to>
                                        <p:strVal val="visible"/>
                                      </p:to>
                                    </p:set>
                                    <p:anim calcmode="lin" valueType="num">
                                      <p:cBhvr>
                                        <p:cTn id="38" dur="1000" fill="hold"/>
                                        <p:tgtEl>
                                          <p:spTgt spid="2058">
                                            <p:txEl>
                                              <p:pRg st="2" end="2"/>
                                            </p:txEl>
                                          </p:spTgt>
                                        </p:tgtEl>
                                        <p:attrNameLst>
                                          <p:attrName>ppt_x</p:attrName>
                                        </p:attrNameLst>
                                      </p:cBhvr>
                                      <p:tavLst>
                                        <p:tav tm="0">
                                          <p:val>
                                            <p:strVal val="#ppt_x-.2"/>
                                          </p:val>
                                        </p:tav>
                                        <p:tav tm="100000">
                                          <p:val>
                                            <p:strVal val="#ppt_x"/>
                                          </p:val>
                                        </p:tav>
                                      </p:tavLst>
                                    </p:anim>
                                    <p:anim calcmode="lin" valueType="num">
                                      <p:cBhvr>
                                        <p:cTn id="39" dur="1000" fill="hold"/>
                                        <p:tgtEl>
                                          <p:spTgt spid="2058">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40" dur="1000"/>
                                        <p:tgtEl>
                                          <p:spTgt spid="2058">
                                            <p:txEl>
                                              <p:pRg st="2" end="2"/>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6" presetClass="entr" presetSubtype="21" fill="hold" nodeType="click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barn(inVertical)">
                                      <p:cBhvr>
                                        <p:cTn id="45" dur="500"/>
                                        <p:tgtEl>
                                          <p:spTgt spid="22"/>
                                        </p:tgtEl>
                                      </p:cBhvr>
                                    </p:animEffect>
                                  </p:childTnLst>
                                </p:cTn>
                              </p:par>
                              <p:par>
                                <p:cTn id="46" presetID="29" presetClass="entr" presetSubtype="0" fill="hold" nodeType="withEffect">
                                  <p:stCondLst>
                                    <p:cond delay="0"/>
                                  </p:stCondLst>
                                  <p:childTnLst>
                                    <p:set>
                                      <p:cBhvr>
                                        <p:cTn id="47" dur="1" fill="hold">
                                          <p:stCondLst>
                                            <p:cond delay="0"/>
                                          </p:stCondLst>
                                        </p:cTn>
                                        <p:tgtEl>
                                          <p:spTgt spid="2059">
                                            <p:txEl>
                                              <p:pRg st="0" end="0"/>
                                            </p:txEl>
                                          </p:spTgt>
                                        </p:tgtEl>
                                        <p:attrNameLst>
                                          <p:attrName>style.visibility</p:attrName>
                                        </p:attrNameLst>
                                      </p:cBhvr>
                                      <p:to>
                                        <p:strVal val="visible"/>
                                      </p:to>
                                    </p:set>
                                    <p:anim calcmode="lin" valueType="num">
                                      <p:cBhvr>
                                        <p:cTn id="48" dur="1000" fill="hold"/>
                                        <p:tgtEl>
                                          <p:spTgt spid="2059">
                                            <p:txEl>
                                              <p:pRg st="0" end="0"/>
                                            </p:txEl>
                                          </p:spTgt>
                                        </p:tgtEl>
                                        <p:attrNameLst>
                                          <p:attrName>ppt_x</p:attrName>
                                        </p:attrNameLst>
                                      </p:cBhvr>
                                      <p:tavLst>
                                        <p:tav tm="0">
                                          <p:val>
                                            <p:strVal val="#ppt_x-.2"/>
                                          </p:val>
                                        </p:tav>
                                        <p:tav tm="100000">
                                          <p:val>
                                            <p:strVal val="#ppt_x"/>
                                          </p:val>
                                        </p:tav>
                                      </p:tavLst>
                                    </p:anim>
                                    <p:anim calcmode="lin" valueType="num">
                                      <p:cBhvr>
                                        <p:cTn id="49" dur="1000" fill="hold"/>
                                        <p:tgtEl>
                                          <p:spTgt spid="205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0" dur="1000"/>
                                        <p:tgtEl>
                                          <p:spTgt spid="2059">
                                            <p:txEl>
                                              <p:pRg st="0" end="0"/>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9" presetClass="entr" presetSubtype="0" fill="hold" nodeType="clickEffect">
                                  <p:stCondLst>
                                    <p:cond delay="0"/>
                                  </p:stCondLst>
                                  <p:childTnLst>
                                    <p:set>
                                      <p:cBhvr>
                                        <p:cTn id="54" dur="1" fill="hold">
                                          <p:stCondLst>
                                            <p:cond delay="0"/>
                                          </p:stCondLst>
                                        </p:cTn>
                                        <p:tgtEl>
                                          <p:spTgt spid="2059">
                                            <p:txEl>
                                              <p:pRg st="1" end="1"/>
                                            </p:txEl>
                                          </p:spTgt>
                                        </p:tgtEl>
                                        <p:attrNameLst>
                                          <p:attrName>style.visibility</p:attrName>
                                        </p:attrNameLst>
                                      </p:cBhvr>
                                      <p:to>
                                        <p:strVal val="visible"/>
                                      </p:to>
                                    </p:set>
                                    <p:anim calcmode="lin" valueType="num">
                                      <p:cBhvr>
                                        <p:cTn id="55" dur="1000" fill="hold"/>
                                        <p:tgtEl>
                                          <p:spTgt spid="2059">
                                            <p:txEl>
                                              <p:pRg st="1" end="1"/>
                                            </p:txEl>
                                          </p:spTgt>
                                        </p:tgtEl>
                                        <p:attrNameLst>
                                          <p:attrName>ppt_x</p:attrName>
                                        </p:attrNameLst>
                                      </p:cBhvr>
                                      <p:tavLst>
                                        <p:tav tm="0">
                                          <p:val>
                                            <p:strVal val="#ppt_x-.2"/>
                                          </p:val>
                                        </p:tav>
                                        <p:tav tm="100000">
                                          <p:val>
                                            <p:strVal val="#ppt_x"/>
                                          </p:val>
                                        </p:tav>
                                      </p:tavLst>
                                    </p:anim>
                                    <p:anim calcmode="lin" valueType="num">
                                      <p:cBhvr>
                                        <p:cTn id="56" dur="1000" fill="hold"/>
                                        <p:tgtEl>
                                          <p:spTgt spid="2059">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57" dur="1000"/>
                                        <p:tgtEl>
                                          <p:spTgt spid="2059">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9" presetClass="entr" presetSubtype="0" fill="hold" nodeType="clickEffect">
                                  <p:stCondLst>
                                    <p:cond delay="0"/>
                                  </p:stCondLst>
                                  <p:childTnLst>
                                    <p:set>
                                      <p:cBhvr>
                                        <p:cTn id="61" dur="1" fill="hold">
                                          <p:stCondLst>
                                            <p:cond delay="0"/>
                                          </p:stCondLst>
                                        </p:cTn>
                                        <p:tgtEl>
                                          <p:spTgt spid="2059">
                                            <p:txEl>
                                              <p:pRg st="2" end="2"/>
                                            </p:txEl>
                                          </p:spTgt>
                                        </p:tgtEl>
                                        <p:attrNameLst>
                                          <p:attrName>style.visibility</p:attrName>
                                        </p:attrNameLst>
                                      </p:cBhvr>
                                      <p:to>
                                        <p:strVal val="visible"/>
                                      </p:to>
                                    </p:set>
                                    <p:anim calcmode="lin" valueType="num">
                                      <p:cBhvr>
                                        <p:cTn id="62" dur="1000" fill="hold"/>
                                        <p:tgtEl>
                                          <p:spTgt spid="2059">
                                            <p:txEl>
                                              <p:pRg st="2" end="2"/>
                                            </p:txEl>
                                          </p:spTgt>
                                        </p:tgtEl>
                                        <p:attrNameLst>
                                          <p:attrName>ppt_x</p:attrName>
                                        </p:attrNameLst>
                                      </p:cBhvr>
                                      <p:tavLst>
                                        <p:tav tm="0">
                                          <p:val>
                                            <p:strVal val="#ppt_x-.2"/>
                                          </p:val>
                                        </p:tav>
                                        <p:tav tm="100000">
                                          <p:val>
                                            <p:strVal val="#ppt_x"/>
                                          </p:val>
                                        </p:tav>
                                      </p:tavLst>
                                    </p:anim>
                                    <p:anim calcmode="lin" valueType="num">
                                      <p:cBhvr>
                                        <p:cTn id="63" dur="1000" fill="hold"/>
                                        <p:tgtEl>
                                          <p:spTgt spid="2059">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64" dur="1000"/>
                                        <p:tgtEl>
                                          <p:spTgt spid="2059">
                                            <p:txEl>
                                              <p:pRg st="2" end="2"/>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29" presetClass="entr" presetSubtype="0" fill="hold" nodeType="clickEffect">
                                  <p:stCondLst>
                                    <p:cond delay="0"/>
                                  </p:stCondLst>
                                  <p:childTnLst>
                                    <p:set>
                                      <p:cBhvr>
                                        <p:cTn id="68" dur="1" fill="hold">
                                          <p:stCondLst>
                                            <p:cond delay="0"/>
                                          </p:stCondLst>
                                        </p:cTn>
                                        <p:tgtEl>
                                          <p:spTgt spid="2059">
                                            <p:txEl>
                                              <p:pRg st="3" end="3"/>
                                            </p:txEl>
                                          </p:spTgt>
                                        </p:tgtEl>
                                        <p:attrNameLst>
                                          <p:attrName>style.visibility</p:attrName>
                                        </p:attrNameLst>
                                      </p:cBhvr>
                                      <p:to>
                                        <p:strVal val="visible"/>
                                      </p:to>
                                    </p:set>
                                    <p:anim calcmode="lin" valueType="num">
                                      <p:cBhvr>
                                        <p:cTn id="69" dur="1000" fill="hold"/>
                                        <p:tgtEl>
                                          <p:spTgt spid="2059">
                                            <p:txEl>
                                              <p:pRg st="3" end="3"/>
                                            </p:txEl>
                                          </p:spTgt>
                                        </p:tgtEl>
                                        <p:attrNameLst>
                                          <p:attrName>ppt_x</p:attrName>
                                        </p:attrNameLst>
                                      </p:cBhvr>
                                      <p:tavLst>
                                        <p:tav tm="0">
                                          <p:val>
                                            <p:strVal val="#ppt_x-.2"/>
                                          </p:val>
                                        </p:tav>
                                        <p:tav tm="100000">
                                          <p:val>
                                            <p:strVal val="#ppt_x"/>
                                          </p:val>
                                        </p:tav>
                                      </p:tavLst>
                                    </p:anim>
                                    <p:anim calcmode="lin" valueType="num">
                                      <p:cBhvr>
                                        <p:cTn id="70" dur="1000" fill="hold"/>
                                        <p:tgtEl>
                                          <p:spTgt spid="2059">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71" dur="1000"/>
                                        <p:tgtEl>
                                          <p:spTgt spid="2059">
                                            <p:txEl>
                                              <p:pRg st="3" end="3"/>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16" presetClass="entr" presetSubtype="21" fill="hold" nodeType="clickEffect">
                                  <p:stCondLst>
                                    <p:cond delay="0"/>
                                  </p:stCondLst>
                                  <p:childTnLst>
                                    <p:set>
                                      <p:cBhvr>
                                        <p:cTn id="75" dur="1" fill="hold">
                                          <p:stCondLst>
                                            <p:cond delay="0"/>
                                          </p:stCondLst>
                                        </p:cTn>
                                        <p:tgtEl>
                                          <p:spTgt spid="24"/>
                                        </p:tgtEl>
                                        <p:attrNameLst>
                                          <p:attrName>style.visibility</p:attrName>
                                        </p:attrNameLst>
                                      </p:cBhvr>
                                      <p:to>
                                        <p:strVal val="visible"/>
                                      </p:to>
                                    </p:set>
                                    <p:animEffect transition="in" filter="barn(inVertical)">
                                      <p:cBhvr>
                                        <p:cTn id="76" dur="500"/>
                                        <p:tgtEl>
                                          <p:spTgt spid="24"/>
                                        </p:tgtEl>
                                      </p:cBhvr>
                                    </p:animEffect>
                                  </p:childTnLst>
                                </p:cTn>
                              </p:par>
                              <p:par>
                                <p:cTn id="77" presetID="29" presetClass="entr" presetSubtype="0" fill="hold" nodeType="withEffect">
                                  <p:stCondLst>
                                    <p:cond delay="0"/>
                                  </p:stCondLst>
                                  <p:childTnLst>
                                    <p:set>
                                      <p:cBhvr>
                                        <p:cTn id="78" dur="1" fill="hold">
                                          <p:stCondLst>
                                            <p:cond delay="0"/>
                                          </p:stCondLst>
                                        </p:cTn>
                                        <p:tgtEl>
                                          <p:spTgt spid="23">
                                            <p:txEl>
                                              <p:pRg st="0" end="0"/>
                                            </p:txEl>
                                          </p:spTgt>
                                        </p:tgtEl>
                                        <p:attrNameLst>
                                          <p:attrName>style.visibility</p:attrName>
                                        </p:attrNameLst>
                                      </p:cBhvr>
                                      <p:to>
                                        <p:strVal val="visible"/>
                                      </p:to>
                                    </p:set>
                                    <p:anim calcmode="lin" valueType="num">
                                      <p:cBhvr>
                                        <p:cTn id="79" dur="1000" fill="hold"/>
                                        <p:tgtEl>
                                          <p:spTgt spid="23">
                                            <p:txEl>
                                              <p:pRg st="0" end="0"/>
                                            </p:txEl>
                                          </p:spTgt>
                                        </p:tgtEl>
                                        <p:attrNameLst>
                                          <p:attrName>ppt_x</p:attrName>
                                        </p:attrNameLst>
                                      </p:cBhvr>
                                      <p:tavLst>
                                        <p:tav tm="0">
                                          <p:val>
                                            <p:strVal val="#ppt_x-.2"/>
                                          </p:val>
                                        </p:tav>
                                        <p:tav tm="100000">
                                          <p:val>
                                            <p:strVal val="#ppt_x"/>
                                          </p:val>
                                        </p:tav>
                                      </p:tavLst>
                                    </p:anim>
                                    <p:anim calcmode="lin" valueType="num">
                                      <p:cBhvr>
                                        <p:cTn id="80" dur="1000" fill="hold"/>
                                        <p:tgtEl>
                                          <p:spTgt spid="2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81" dur="1000"/>
                                        <p:tgtEl>
                                          <p:spTgt spid="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1336807" y="23209"/>
            <a:ext cx="2497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sz="2800" b="1" dirty="0" smtClean="0">
                <a:solidFill>
                  <a:srgbClr val="FF3300"/>
                </a:solidFill>
                <a:effectLst>
                  <a:outerShdw blurRad="38100" dist="38100" dir="2700000" algn="tl">
                    <a:srgbClr val="C0C0C0"/>
                  </a:outerShdw>
                </a:effectLst>
                <a:latin typeface="Arial" charset="0"/>
              </a:rPr>
              <a:t>I. ĐIỆN NĂNG</a:t>
            </a:r>
            <a:endParaRPr lang="en-US" sz="2800" b="1" dirty="0">
              <a:solidFill>
                <a:srgbClr val="FF3300"/>
              </a:solidFill>
              <a:effectLst>
                <a:outerShdw blurRad="38100" dist="38100" dir="2700000" algn="tl">
                  <a:srgbClr val="C0C0C0"/>
                </a:outerShdw>
              </a:effectLst>
              <a:latin typeface="Arial" charset="0"/>
            </a:endParaRPr>
          </a:p>
        </p:txBody>
      </p:sp>
      <p:sp>
        <p:nvSpPr>
          <p:cNvPr id="2056" name="Text Box 8"/>
          <p:cNvSpPr txBox="1">
            <a:spLocks noChangeArrowheads="1"/>
          </p:cNvSpPr>
          <p:nvPr/>
        </p:nvSpPr>
        <p:spPr bwMode="auto">
          <a:xfrm>
            <a:off x="1524000" y="591571"/>
            <a:ext cx="51844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a:t>1. Dòng điện có mang năng lượng</a:t>
            </a:r>
          </a:p>
        </p:txBody>
      </p:sp>
      <p:sp>
        <p:nvSpPr>
          <p:cNvPr id="25" name="Text Box 9"/>
          <p:cNvSpPr txBox="1">
            <a:spLocks noChangeArrowheads="1"/>
          </p:cNvSpPr>
          <p:nvPr/>
        </p:nvSpPr>
        <p:spPr bwMode="auto">
          <a:xfrm>
            <a:off x="1524000" y="1098378"/>
            <a:ext cx="943275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marL="342900" indent="-342900" algn="just" eaLnBrk="1" hangingPunct="1">
              <a:buFontTx/>
              <a:buChar char="-"/>
            </a:pPr>
            <a:r>
              <a:rPr lang="en-US" altLang="vi-VN" sz="2400" b="1" dirty="0" smtClean="0">
                <a:solidFill>
                  <a:srgbClr val="0070C0"/>
                </a:solidFill>
              </a:rPr>
              <a:t>Dòng </a:t>
            </a:r>
            <a:r>
              <a:rPr lang="en-US" altLang="vi-VN" sz="2400" b="1" dirty="0">
                <a:solidFill>
                  <a:srgbClr val="0070C0"/>
                </a:solidFill>
              </a:rPr>
              <a:t>điện có mang năng lượng vì nó có khả năng thực hiện công, cũng như có khả năng làm thay đổi nhiệt năng của </a:t>
            </a:r>
            <a:r>
              <a:rPr lang="en-US" altLang="vi-VN" sz="2400" b="1" dirty="0" smtClean="0">
                <a:solidFill>
                  <a:srgbClr val="0070C0"/>
                </a:solidFill>
              </a:rPr>
              <a:t>vật.</a:t>
            </a:r>
          </a:p>
          <a:p>
            <a:pPr marL="342900" indent="-342900" algn="just" eaLnBrk="1" hangingPunct="1">
              <a:buFontTx/>
              <a:buChar char="-"/>
            </a:pPr>
            <a:r>
              <a:rPr lang="en-US" altLang="vi-VN" sz="2400" b="1" dirty="0" smtClean="0">
                <a:solidFill>
                  <a:srgbClr val="0070C0"/>
                </a:solidFill>
              </a:rPr>
              <a:t>Năng </a:t>
            </a:r>
            <a:r>
              <a:rPr lang="en-US" altLang="vi-VN" sz="2400" b="1" dirty="0">
                <a:solidFill>
                  <a:srgbClr val="0070C0"/>
                </a:solidFill>
              </a:rPr>
              <a:t>lượng của dòng điện được gọi là điện năng.</a:t>
            </a:r>
          </a:p>
        </p:txBody>
      </p:sp>
      <p:sp>
        <p:nvSpPr>
          <p:cNvPr id="26" name="Text Box 12"/>
          <p:cNvSpPr txBox="1">
            <a:spLocks noChangeArrowheads="1"/>
          </p:cNvSpPr>
          <p:nvPr/>
        </p:nvSpPr>
        <p:spPr bwMode="auto">
          <a:xfrm>
            <a:off x="1524000" y="2343849"/>
            <a:ext cx="93201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a:t>2. Sự chuyển hoá điện năng thành các dạng năng lượng khác:</a:t>
            </a:r>
          </a:p>
        </p:txBody>
      </p:sp>
      <p:sp>
        <p:nvSpPr>
          <p:cNvPr id="27" name="Text Box 13"/>
          <p:cNvSpPr txBox="1">
            <a:spLocks noChangeArrowheads="1"/>
          </p:cNvSpPr>
          <p:nvPr/>
        </p:nvSpPr>
        <p:spPr bwMode="auto">
          <a:xfrm>
            <a:off x="1816767" y="2877392"/>
            <a:ext cx="925228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dirty="0">
                <a:solidFill>
                  <a:srgbClr val="FF3300"/>
                </a:solidFill>
              </a:rPr>
              <a:t>C2: Các dụng cụ điện khi hoạt động đều biến đổi điện năng thành các dạng năng lượng khác. Hãy chỉ ra các dạng năng lượng được biến đổi từ điện năng trong hoạt động của mỗi dụng cụ điện trong bảng 1.</a:t>
            </a:r>
          </a:p>
        </p:txBody>
      </p:sp>
      <p:graphicFrame>
        <p:nvGraphicFramePr>
          <p:cNvPr id="28" name="Group 66"/>
          <p:cNvGraphicFramePr>
            <a:graphicFrameLocks noGrp="1"/>
          </p:cNvGraphicFramePr>
          <p:nvPr>
            <p:extLst>
              <p:ext uri="{D42A27DB-BD31-4B8C-83A1-F6EECF244321}">
                <p14:modId xmlns:p14="http://schemas.microsoft.com/office/powerpoint/2010/main" val="680821765"/>
              </p:ext>
            </p:extLst>
          </p:nvPr>
        </p:nvGraphicFramePr>
        <p:xfrm>
          <a:off x="1973179" y="3883867"/>
          <a:ext cx="8534400" cy="2805113"/>
        </p:xfrm>
        <a:graphic>
          <a:graphicData uri="http://schemas.openxmlformats.org/drawingml/2006/table">
            <a:tbl>
              <a:tblPr/>
              <a:tblGrid>
                <a:gridCol w="2286000">
                  <a:extLst>
                    <a:ext uri="{9D8B030D-6E8A-4147-A177-3AD203B41FA5}">
                      <a16:colId xmlns:a16="http://schemas.microsoft.com/office/drawing/2014/main" val="20000"/>
                    </a:ext>
                  </a:extLst>
                </a:gridCol>
                <a:gridCol w="6248400">
                  <a:extLst>
                    <a:ext uri="{9D8B030D-6E8A-4147-A177-3AD203B41FA5}">
                      <a16:colId xmlns:a16="http://schemas.microsoft.com/office/drawing/2014/main" val="20001"/>
                    </a:ext>
                  </a:extLst>
                </a:gridCol>
              </a:tblGrid>
              <a:tr h="4413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Dụng cụ điện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Điện năng được biến đổi thành dạng năng lượng nào?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442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Bóng đèn dây tóc.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1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Đèn LED.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2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Nồi cơm điện, bàn là.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873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Quạt điện, máy bơm nước.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9" name="Text Box 56"/>
          <p:cNvSpPr txBox="1">
            <a:spLocks noChangeArrowheads="1"/>
          </p:cNvSpPr>
          <p:nvPr/>
        </p:nvSpPr>
        <p:spPr bwMode="auto">
          <a:xfrm>
            <a:off x="7581866" y="4366175"/>
            <a:ext cx="138852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b="1" dirty="0">
                <a:latin typeface="Times New Roman" panose="02020603050405020304" pitchFamily="18" charset="0"/>
                <a:cs typeface="Times New Roman" panose="02020603050405020304" pitchFamily="18" charset="0"/>
              </a:rPr>
              <a:t>Nhiệt </a:t>
            </a:r>
            <a:r>
              <a:rPr lang="en-US" altLang="vi-VN" b="1" dirty="0" smtClean="0">
                <a:latin typeface="Times New Roman" panose="02020603050405020304" pitchFamily="18" charset="0"/>
                <a:cs typeface="Times New Roman" panose="02020603050405020304" pitchFamily="18" charset="0"/>
              </a:rPr>
              <a:t>năng</a:t>
            </a:r>
            <a:endParaRPr lang="en-US" altLang="vi-VN" b="1" dirty="0">
              <a:latin typeface="Times New Roman" panose="02020603050405020304" pitchFamily="18" charset="0"/>
              <a:cs typeface="Times New Roman" panose="02020603050405020304" pitchFamily="18" charset="0"/>
            </a:endParaRPr>
          </a:p>
        </p:txBody>
      </p:sp>
      <p:sp>
        <p:nvSpPr>
          <p:cNvPr id="30" name="Text Box 57"/>
          <p:cNvSpPr txBox="1">
            <a:spLocks noChangeArrowheads="1"/>
          </p:cNvSpPr>
          <p:nvPr/>
        </p:nvSpPr>
        <p:spPr bwMode="auto">
          <a:xfrm>
            <a:off x="7598191" y="6053182"/>
            <a:ext cx="145264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b="1" dirty="0" smtClean="0">
                <a:latin typeface="Times New Roman" panose="02020603050405020304" pitchFamily="18" charset="0"/>
                <a:cs typeface="Times New Roman" panose="02020603050405020304" pitchFamily="18" charset="0"/>
              </a:rPr>
              <a:t>Nhiệt </a:t>
            </a:r>
            <a:r>
              <a:rPr lang="en-US" altLang="vi-VN" b="1" dirty="0">
                <a:latin typeface="Times New Roman" panose="02020603050405020304" pitchFamily="18" charset="0"/>
                <a:cs typeface="Times New Roman" panose="02020603050405020304" pitchFamily="18" charset="0"/>
              </a:rPr>
              <a:t>năng</a:t>
            </a:r>
            <a:r>
              <a:rPr lang="en-US" altLang="vi-VN" b="1" dirty="0">
                <a:solidFill>
                  <a:srgbClr val="009900"/>
                </a:solidFill>
                <a:latin typeface="Times New Roman" panose="02020603050405020304" pitchFamily="18" charset="0"/>
                <a:cs typeface="Times New Roman" panose="02020603050405020304" pitchFamily="18" charset="0"/>
              </a:rPr>
              <a:t>.</a:t>
            </a:r>
          </a:p>
        </p:txBody>
      </p:sp>
      <p:pic>
        <p:nvPicPr>
          <p:cNvPr id="33" name="Picture 9" descr="qustionmed_w"/>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17719" y="2850656"/>
            <a:ext cx="6381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4354834" y="4366175"/>
            <a:ext cx="2512226" cy="400110"/>
          </a:xfrm>
          <a:prstGeom prst="rect">
            <a:avLst/>
          </a:prstGeom>
        </p:spPr>
        <p:txBody>
          <a:bodyPr wrap="none">
            <a:spAutoFit/>
          </a:bodyPr>
          <a:lstStyle/>
          <a:p>
            <a:pPr lvl="0" fontAlgn="base">
              <a:spcBef>
                <a:spcPct val="20000"/>
              </a:spcBef>
              <a:spcAft>
                <a:spcPct val="0"/>
              </a:spcAft>
            </a:pPr>
            <a:r>
              <a:rPr lang="en-US" altLang="vi-VN" sz="2000" b="1" dirty="0">
                <a:latin typeface="Times New Roman" panose="02020603050405020304" pitchFamily="18" charset="0"/>
                <a:cs typeface="Times New Roman" panose="02020603050405020304" pitchFamily="18" charset="0"/>
              </a:rPr>
              <a:t>N</a:t>
            </a:r>
            <a:r>
              <a:rPr lang="en-US" altLang="vi-VN" sz="2000" b="1" dirty="0" smtClean="0">
                <a:latin typeface="Times New Roman" panose="02020603050405020304" pitchFamily="18" charset="0"/>
                <a:cs typeface="Times New Roman" panose="02020603050405020304" pitchFamily="18" charset="0"/>
              </a:rPr>
              <a:t>ăng </a:t>
            </a:r>
            <a:r>
              <a:rPr lang="en-US" altLang="vi-VN" sz="2000" b="1" dirty="0">
                <a:latin typeface="Times New Roman" panose="02020603050405020304" pitchFamily="18" charset="0"/>
                <a:cs typeface="Times New Roman" panose="02020603050405020304" pitchFamily="18" charset="0"/>
              </a:rPr>
              <a:t>lượng ánh sáng</a:t>
            </a:r>
            <a:endParaRPr lang="en-US" sz="2000" b="1" dirty="0">
              <a:latin typeface="Times New Roman" panose="02020603050405020304" pitchFamily="18" charset="0"/>
              <a:cs typeface="Times New Roman" panose="02020603050405020304" pitchFamily="18" charset="0"/>
            </a:endParaRPr>
          </a:p>
        </p:txBody>
      </p:sp>
      <p:sp>
        <p:nvSpPr>
          <p:cNvPr id="5" name="Rectangle 4"/>
          <p:cNvSpPr/>
          <p:nvPr/>
        </p:nvSpPr>
        <p:spPr>
          <a:xfrm>
            <a:off x="4356175" y="4890342"/>
            <a:ext cx="2576346" cy="400110"/>
          </a:xfrm>
          <a:prstGeom prst="rect">
            <a:avLst/>
          </a:prstGeom>
        </p:spPr>
        <p:txBody>
          <a:bodyPr wrap="none">
            <a:spAutoFit/>
          </a:bodyPr>
          <a:lstStyle/>
          <a:p>
            <a:r>
              <a:rPr lang="en-US" altLang="vi-VN" sz="2000" b="1" dirty="0" smtClean="0">
                <a:latin typeface="Times New Roman" panose="02020603050405020304" pitchFamily="18" charset="0"/>
                <a:cs typeface="Times New Roman" panose="02020603050405020304" pitchFamily="18" charset="0"/>
              </a:rPr>
              <a:t>Năng lượng ánh sáng </a:t>
            </a:r>
            <a:endParaRPr lang="vi-VN" sz="2000" b="1" dirty="0">
              <a:latin typeface="Times New Roman" panose="02020603050405020304" pitchFamily="18" charset="0"/>
              <a:cs typeface="Times New Roman" panose="02020603050405020304" pitchFamily="18" charset="0"/>
            </a:endParaRPr>
          </a:p>
        </p:txBody>
      </p:sp>
      <p:sp>
        <p:nvSpPr>
          <p:cNvPr id="6" name="Rectangle 5"/>
          <p:cNvSpPr/>
          <p:nvPr/>
        </p:nvSpPr>
        <p:spPr>
          <a:xfrm>
            <a:off x="4356175" y="5425978"/>
            <a:ext cx="1452642" cy="400110"/>
          </a:xfrm>
          <a:prstGeom prst="rect">
            <a:avLst/>
          </a:prstGeom>
        </p:spPr>
        <p:txBody>
          <a:bodyPr wrap="none">
            <a:spAutoFit/>
          </a:bodyPr>
          <a:lstStyle/>
          <a:p>
            <a:r>
              <a:rPr lang="en-US" altLang="vi-VN" sz="2000" b="1" dirty="0" smtClean="0">
                <a:latin typeface="Times New Roman" panose="02020603050405020304" pitchFamily="18" charset="0"/>
                <a:cs typeface="Times New Roman" panose="02020603050405020304" pitchFamily="18" charset="0"/>
              </a:rPr>
              <a:t>Nhiệt năng </a:t>
            </a:r>
            <a:endParaRPr lang="vi-VN" sz="2000" b="1" dirty="0">
              <a:latin typeface="Times New Roman" panose="02020603050405020304" pitchFamily="18" charset="0"/>
              <a:cs typeface="Times New Roman" panose="02020603050405020304" pitchFamily="18" charset="0"/>
            </a:endParaRPr>
          </a:p>
        </p:txBody>
      </p:sp>
      <p:sp>
        <p:nvSpPr>
          <p:cNvPr id="7" name="Rectangle 6"/>
          <p:cNvSpPr/>
          <p:nvPr/>
        </p:nvSpPr>
        <p:spPr>
          <a:xfrm>
            <a:off x="7549659" y="5319649"/>
            <a:ext cx="2957920" cy="707886"/>
          </a:xfrm>
          <a:prstGeom prst="rect">
            <a:avLst/>
          </a:prstGeom>
        </p:spPr>
        <p:txBody>
          <a:bodyPr wrap="square">
            <a:spAutoFit/>
          </a:bodyPr>
          <a:lstStyle/>
          <a:p>
            <a:r>
              <a:rPr lang="en-US" altLang="vi-VN" sz="2000" b="1" dirty="0">
                <a:latin typeface="Times New Roman" panose="02020603050405020304" pitchFamily="18" charset="0"/>
                <a:cs typeface="Times New Roman" panose="02020603050405020304" pitchFamily="18" charset="0"/>
              </a:rPr>
              <a:t>N</a:t>
            </a:r>
            <a:r>
              <a:rPr lang="en-US" altLang="vi-VN" sz="2000" b="1" dirty="0" smtClean="0">
                <a:latin typeface="Times New Roman" panose="02020603050405020304" pitchFamily="18" charset="0"/>
                <a:cs typeface="Times New Roman" panose="02020603050405020304" pitchFamily="18" charset="0"/>
              </a:rPr>
              <a:t>ăng lượng ánh sáng </a:t>
            </a:r>
          </a:p>
          <a:p>
            <a:r>
              <a:rPr lang="en-US" altLang="vi-VN" sz="2000" b="1" dirty="0" smtClean="0">
                <a:latin typeface="Times New Roman" panose="02020603050405020304" pitchFamily="18" charset="0"/>
                <a:cs typeface="Times New Roman" panose="02020603050405020304" pitchFamily="18" charset="0"/>
              </a:rPr>
              <a:t>(nếu có).</a:t>
            </a:r>
            <a:endParaRPr lang="vi-VN" sz="2000" b="1" dirty="0">
              <a:latin typeface="Times New Roman" panose="02020603050405020304" pitchFamily="18" charset="0"/>
              <a:cs typeface="Times New Roman" panose="02020603050405020304" pitchFamily="18" charset="0"/>
            </a:endParaRPr>
          </a:p>
        </p:txBody>
      </p:sp>
      <p:sp>
        <p:nvSpPr>
          <p:cNvPr id="8" name="Rectangle 7"/>
          <p:cNvSpPr/>
          <p:nvPr/>
        </p:nvSpPr>
        <p:spPr>
          <a:xfrm>
            <a:off x="4356175" y="6057479"/>
            <a:ext cx="1183337" cy="400110"/>
          </a:xfrm>
          <a:prstGeom prst="rect">
            <a:avLst/>
          </a:prstGeom>
        </p:spPr>
        <p:txBody>
          <a:bodyPr wrap="none">
            <a:spAutoFit/>
          </a:bodyPr>
          <a:lstStyle/>
          <a:p>
            <a:r>
              <a:rPr lang="en-US" altLang="vi-VN" sz="2000" b="1" dirty="0" smtClean="0">
                <a:latin typeface="Times New Roman" panose="02020603050405020304" pitchFamily="18" charset="0"/>
                <a:cs typeface="Times New Roman" panose="02020603050405020304" pitchFamily="18" charset="0"/>
              </a:rPr>
              <a:t>Cơ năng </a:t>
            </a:r>
            <a:endParaRPr lang="vi-VN" sz="2000" b="1" dirty="0">
              <a:latin typeface="Times New Roman" panose="02020603050405020304" pitchFamily="18" charset="0"/>
              <a:cs typeface="Times New Roman" panose="02020603050405020304" pitchFamily="18" charset="0"/>
            </a:endParaRPr>
          </a:p>
        </p:txBody>
      </p:sp>
      <p:sp>
        <p:nvSpPr>
          <p:cNvPr id="9" name="Rectangle 8"/>
          <p:cNvSpPr/>
          <p:nvPr/>
        </p:nvSpPr>
        <p:spPr>
          <a:xfrm>
            <a:off x="7598191" y="4930885"/>
            <a:ext cx="1452642" cy="400110"/>
          </a:xfrm>
          <a:prstGeom prst="rect">
            <a:avLst/>
          </a:prstGeom>
        </p:spPr>
        <p:txBody>
          <a:bodyPr wrap="none">
            <a:spAutoFit/>
          </a:bodyPr>
          <a:lstStyle/>
          <a:p>
            <a:r>
              <a:rPr lang="en-US" altLang="vi-VN" sz="2000" b="1" dirty="0" smtClean="0">
                <a:latin typeface="Times New Roman" panose="02020603050405020304" pitchFamily="18" charset="0"/>
                <a:cs typeface="Times New Roman" panose="02020603050405020304" pitchFamily="18" charset="0"/>
              </a:rPr>
              <a:t>Nhiệt năng</a:t>
            </a:r>
            <a:r>
              <a:rPr lang="en-US" altLang="vi-VN" sz="2000" b="1" dirty="0" smtClean="0">
                <a:solidFill>
                  <a:srgbClr val="009900"/>
                </a:solidFill>
                <a:latin typeface="Times New Roman" panose="02020603050405020304" pitchFamily="18" charset="0"/>
                <a:cs typeface="Times New Roman" panose="02020603050405020304" pitchFamily="18" charset="0"/>
              </a:rPr>
              <a:t>.</a:t>
            </a:r>
            <a:endParaRPr lang="en-US" altLang="vi-VN" sz="2000" b="1" dirty="0">
              <a:solidFill>
                <a:srgbClr val="0099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6062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animEffect transition="in" filter="fade">
                                      <p:cBhvr>
                                        <p:cTn id="7" dur="500"/>
                                        <p:tgtEl>
                                          <p:spTgt spid="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5">
                                            <p:txEl>
                                              <p:pRg st="1" end="1"/>
                                            </p:txEl>
                                          </p:spTgt>
                                        </p:tgtEl>
                                        <p:attrNameLst>
                                          <p:attrName>style.visibility</p:attrName>
                                        </p:attrNameLst>
                                      </p:cBhvr>
                                      <p:to>
                                        <p:strVal val="visible"/>
                                      </p:to>
                                    </p:set>
                                    <p:animEffect transition="in" filter="fade">
                                      <p:cBhvr>
                                        <p:cTn id="12" dur="500"/>
                                        <p:tgtEl>
                                          <p:spTgt spid="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wipe(left)">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barn(inVertical)">
                                      <p:cBhvr>
                                        <p:cTn id="22" dur="500"/>
                                        <p:tgtEl>
                                          <p:spTgt spid="33"/>
                                        </p:tgtEl>
                                      </p:cBhvr>
                                    </p:animEffect>
                                  </p:childTnLst>
                                </p:cTn>
                              </p:par>
                              <p:par>
                                <p:cTn id="23" presetID="2" presetClass="entr" presetSubtype="4"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ppt_x"/>
                                          </p:val>
                                        </p:tav>
                                        <p:tav tm="100000">
                                          <p:val>
                                            <p:strVal val="#ppt_x"/>
                                          </p:val>
                                        </p:tav>
                                      </p:tavLst>
                                    </p:anim>
                                    <p:anim calcmode="lin" valueType="num">
                                      <p:cBhvr additive="base">
                                        <p:cTn id="26" dur="500" fill="hold"/>
                                        <p:tgtEl>
                                          <p:spTgt spid="27"/>
                                        </p:tgtEl>
                                        <p:attrNameLst>
                                          <p:attrName>ppt_y</p:attrName>
                                        </p:attrNameLst>
                                      </p:cBhvr>
                                      <p:tavLst>
                                        <p:tav tm="0">
                                          <p:val>
                                            <p:strVal val="1+#ppt_h/2"/>
                                          </p:val>
                                        </p:tav>
                                        <p:tav tm="100000">
                                          <p:val>
                                            <p:strVal val="#ppt_y"/>
                                          </p:val>
                                        </p:tav>
                                      </p:tavLst>
                                    </p:anim>
                                  </p:childTnLst>
                                </p:cTn>
                              </p:par>
                              <p:par>
                                <p:cTn id="27" presetID="1" presetClass="entr" presetSubtype="0" fill="hold" nodeType="withEffect">
                                  <p:stCondLst>
                                    <p:cond delay="0"/>
                                  </p:stCondLst>
                                  <p:childTnLst>
                                    <p:set>
                                      <p:cBhvr>
                                        <p:cTn id="28" dur="1" fill="hold">
                                          <p:stCondLst>
                                            <p:cond delay="499"/>
                                          </p:stCondLst>
                                        </p:cTn>
                                        <p:tgtEl>
                                          <p:spTgt spid="2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500"/>
                                        <p:tgtEl>
                                          <p:spTgt spid="3"/>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iterate type="lt">
                                    <p:tmPct val="0"/>
                                  </p:iterate>
                                  <p:childTnLst>
                                    <p:set>
                                      <p:cBhvr>
                                        <p:cTn id="37" dur="1" fill="hold">
                                          <p:stCondLst>
                                            <p:cond delay="0"/>
                                          </p:stCondLst>
                                        </p:cTn>
                                        <p:tgtEl>
                                          <p:spTgt spid="29"/>
                                        </p:tgtEl>
                                        <p:attrNameLst>
                                          <p:attrName>style.visibility</p:attrName>
                                        </p:attrNameLst>
                                      </p:cBhvr>
                                      <p:to>
                                        <p:strVal val="visible"/>
                                      </p:to>
                                    </p:set>
                                    <p:animEffect transition="in" filter="fade">
                                      <p:cBhvr>
                                        <p:cTn id="38" dur="500"/>
                                        <p:tgtEl>
                                          <p:spTgt spid="29"/>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iterate type="lt">
                                    <p:tmPct val="0"/>
                                  </p:iterate>
                                  <p:childTnLst>
                                    <p:set>
                                      <p:cBhvr>
                                        <p:cTn id="42" dur="1" fill="hold">
                                          <p:stCondLst>
                                            <p:cond delay="0"/>
                                          </p:stCondLst>
                                        </p:cTn>
                                        <p:tgtEl>
                                          <p:spTgt spid="5"/>
                                        </p:tgtEl>
                                        <p:attrNameLst>
                                          <p:attrName>style.visibility</p:attrName>
                                        </p:attrNameLst>
                                      </p:cBhvr>
                                      <p:to>
                                        <p:strVal val="visible"/>
                                      </p:to>
                                    </p:set>
                                    <p:animEffect transition="in" filter="fade">
                                      <p:cBhvr>
                                        <p:cTn id="43" dur="500"/>
                                        <p:tgtEl>
                                          <p:spTgt spid="5"/>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fade">
                                      <p:cBhvr>
                                        <p:cTn id="48" dur="500"/>
                                        <p:tgtEl>
                                          <p:spTgt spid="9"/>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iterate type="lt">
                                    <p:tmPct val="0"/>
                                  </p:iterate>
                                  <p:childTnLst>
                                    <p:set>
                                      <p:cBhvr>
                                        <p:cTn id="52" dur="1" fill="hold">
                                          <p:stCondLst>
                                            <p:cond delay="0"/>
                                          </p:stCondLst>
                                        </p:cTn>
                                        <p:tgtEl>
                                          <p:spTgt spid="6"/>
                                        </p:tgtEl>
                                        <p:attrNameLst>
                                          <p:attrName>style.visibility</p:attrName>
                                        </p:attrNameLst>
                                      </p:cBhvr>
                                      <p:to>
                                        <p:strVal val="visible"/>
                                      </p:to>
                                    </p:set>
                                    <p:animEffect transition="in" filter="fade">
                                      <p:cBhvr>
                                        <p:cTn id="53" dur="500"/>
                                        <p:tgtEl>
                                          <p:spTgt spid="6"/>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7"/>
                                        </p:tgtEl>
                                        <p:attrNameLst>
                                          <p:attrName>style.visibility</p:attrName>
                                        </p:attrNameLst>
                                      </p:cBhvr>
                                      <p:to>
                                        <p:strVal val="visible"/>
                                      </p:to>
                                    </p:set>
                                    <p:animEffect transition="in" filter="fade">
                                      <p:cBhvr>
                                        <p:cTn id="58" dur="500"/>
                                        <p:tgtEl>
                                          <p:spTgt spid="7"/>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iterate type="lt">
                                    <p:tmPct val="0"/>
                                  </p:iterate>
                                  <p:childTnLst>
                                    <p:set>
                                      <p:cBhvr>
                                        <p:cTn id="62" dur="1" fill="hold">
                                          <p:stCondLst>
                                            <p:cond delay="0"/>
                                          </p:stCondLst>
                                        </p:cTn>
                                        <p:tgtEl>
                                          <p:spTgt spid="8"/>
                                        </p:tgtEl>
                                        <p:attrNameLst>
                                          <p:attrName>style.visibility</p:attrName>
                                        </p:attrNameLst>
                                      </p:cBhvr>
                                      <p:to>
                                        <p:strVal val="visible"/>
                                      </p:to>
                                    </p:set>
                                    <p:animEffect transition="in" filter="fade">
                                      <p:cBhvr>
                                        <p:cTn id="63" dur="500"/>
                                        <p:tgtEl>
                                          <p:spTgt spid="8"/>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fade">
                                      <p:cBhvr>
                                        <p:cTn id="68"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utoUpdateAnimBg="0"/>
      <p:bldP spid="27" grpId="0" autoUpdateAnimBg="0"/>
      <p:bldP spid="29" grpId="0"/>
      <p:bldP spid="30" grpId="0"/>
      <p:bldP spid="3" grpId="0"/>
      <p:bldP spid="5" grpId="0"/>
      <p:bldP spid="6"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1336807" y="23209"/>
            <a:ext cx="2497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sz="2800" b="1" dirty="0" smtClean="0">
                <a:solidFill>
                  <a:srgbClr val="FF3300"/>
                </a:solidFill>
                <a:effectLst>
                  <a:outerShdw blurRad="38100" dist="38100" dir="2700000" algn="tl">
                    <a:srgbClr val="C0C0C0"/>
                  </a:outerShdw>
                </a:effectLst>
                <a:latin typeface="Arial" charset="0"/>
              </a:rPr>
              <a:t>I. ĐIỆN NĂNG</a:t>
            </a:r>
            <a:endParaRPr lang="en-US" sz="2800" b="1" dirty="0">
              <a:solidFill>
                <a:srgbClr val="FF3300"/>
              </a:solidFill>
              <a:effectLst>
                <a:outerShdw blurRad="38100" dist="38100" dir="2700000" algn="tl">
                  <a:srgbClr val="C0C0C0"/>
                </a:outerShdw>
              </a:effectLst>
              <a:latin typeface="Arial" charset="0"/>
            </a:endParaRPr>
          </a:p>
        </p:txBody>
      </p:sp>
      <p:sp>
        <p:nvSpPr>
          <p:cNvPr id="2056" name="Text Box 8"/>
          <p:cNvSpPr txBox="1">
            <a:spLocks noChangeArrowheads="1"/>
          </p:cNvSpPr>
          <p:nvPr/>
        </p:nvSpPr>
        <p:spPr bwMode="auto">
          <a:xfrm>
            <a:off x="1524000" y="591571"/>
            <a:ext cx="51844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a:t>1. Dòng điện có mang năng lượng</a:t>
            </a:r>
          </a:p>
        </p:txBody>
      </p:sp>
      <p:sp>
        <p:nvSpPr>
          <p:cNvPr id="25" name="Text Box 9"/>
          <p:cNvSpPr txBox="1">
            <a:spLocks noChangeArrowheads="1"/>
          </p:cNvSpPr>
          <p:nvPr/>
        </p:nvSpPr>
        <p:spPr bwMode="auto">
          <a:xfrm>
            <a:off x="1524000" y="1098378"/>
            <a:ext cx="943275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marL="342900" indent="-342900" algn="just" eaLnBrk="1" hangingPunct="1">
              <a:buFontTx/>
              <a:buChar char="-"/>
            </a:pPr>
            <a:r>
              <a:rPr lang="en-US" altLang="vi-VN" sz="2400" dirty="0">
                <a:solidFill>
                  <a:srgbClr val="4213ED"/>
                </a:solidFill>
              </a:rPr>
              <a:t>Dòng điện có mang năng lượng vì nó có khả năng thực hiện công, cũng như có khả năng làm thay đổi nhiệt năng của vật.</a:t>
            </a:r>
          </a:p>
          <a:p>
            <a:pPr marL="342900" indent="-342900" algn="just" eaLnBrk="1" hangingPunct="1">
              <a:buFontTx/>
              <a:buChar char="-"/>
            </a:pPr>
            <a:r>
              <a:rPr lang="en-US" altLang="vi-VN" sz="2400" dirty="0">
                <a:solidFill>
                  <a:srgbClr val="4213ED"/>
                </a:solidFill>
              </a:rPr>
              <a:t>Năng lượng của dòng điện được gọi là điện năng.</a:t>
            </a:r>
          </a:p>
        </p:txBody>
      </p:sp>
      <p:sp>
        <p:nvSpPr>
          <p:cNvPr id="26" name="Text Box 12"/>
          <p:cNvSpPr txBox="1">
            <a:spLocks noChangeArrowheads="1"/>
          </p:cNvSpPr>
          <p:nvPr/>
        </p:nvSpPr>
        <p:spPr bwMode="auto">
          <a:xfrm>
            <a:off x="1524000" y="2343849"/>
            <a:ext cx="93201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a:t>2. Sự chuyển hoá điện năng thành các dạng năng lượng khác:</a:t>
            </a:r>
          </a:p>
        </p:txBody>
      </p:sp>
      <p:graphicFrame>
        <p:nvGraphicFramePr>
          <p:cNvPr id="28" name="Group 66"/>
          <p:cNvGraphicFramePr>
            <a:graphicFrameLocks noGrp="1"/>
          </p:cNvGraphicFramePr>
          <p:nvPr>
            <p:extLst>
              <p:ext uri="{D42A27DB-BD31-4B8C-83A1-F6EECF244321}">
                <p14:modId xmlns:p14="http://schemas.microsoft.com/office/powerpoint/2010/main" val="3994998811"/>
              </p:ext>
            </p:extLst>
          </p:nvPr>
        </p:nvGraphicFramePr>
        <p:xfrm>
          <a:off x="1973179" y="3883867"/>
          <a:ext cx="8534400" cy="2805113"/>
        </p:xfrm>
        <a:graphic>
          <a:graphicData uri="http://schemas.openxmlformats.org/drawingml/2006/table">
            <a:tbl>
              <a:tblPr/>
              <a:tblGrid>
                <a:gridCol w="2286000">
                  <a:extLst>
                    <a:ext uri="{9D8B030D-6E8A-4147-A177-3AD203B41FA5}">
                      <a16:colId xmlns:a16="http://schemas.microsoft.com/office/drawing/2014/main" val="20000"/>
                    </a:ext>
                  </a:extLst>
                </a:gridCol>
                <a:gridCol w="6248400">
                  <a:extLst>
                    <a:ext uri="{9D8B030D-6E8A-4147-A177-3AD203B41FA5}">
                      <a16:colId xmlns:a16="http://schemas.microsoft.com/office/drawing/2014/main" val="20001"/>
                    </a:ext>
                  </a:extLst>
                </a:gridCol>
              </a:tblGrid>
              <a:tr h="4413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Dụng cụ điện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442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Bóng đèn dây tóc.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1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Đèn LED.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2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Nồi cơm điện, bàn là.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873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Quạt điện, máy bơm nước.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9" name="Text Box 56"/>
          <p:cNvSpPr txBox="1">
            <a:spLocks noChangeArrowheads="1"/>
          </p:cNvSpPr>
          <p:nvPr/>
        </p:nvSpPr>
        <p:spPr bwMode="auto">
          <a:xfrm>
            <a:off x="7221104" y="4404585"/>
            <a:ext cx="138852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b="1" dirty="0">
                <a:latin typeface="Times New Roman" panose="02020603050405020304" pitchFamily="18" charset="0"/>
                <a:cs typeface="Times New Roman" panose="02020603050405020304" pitchFamily="18" charset="0"/>
              </a:rPr>
              <a:t>Nhiệt </a:t>
            </a:r>
            <a:r>
              <a:rPr lang="en-US" altLang="vi-VN" b="1" dirty="0" smtClean="0">
                <a:latin typeface="Times New Roman" panose="02020603050405020304" pitchFamily="18" charset="0"/>
                <a:cs typeface="Times New Roman" panose="02020603050405020304" pitchFamily="18" charset="0"/>
              </a:rPr>
              <a:t>năng</a:t>
            </a:r>
            <a:endParaRPr lang="en-US" altLang="vi-VN" b="1" dirty="0">
              <a:latin typeface="Times New Roman" panose="02020603050405020304" pitchFamily="18" charset="0"/>
              <a:cs typeface="Times New Roman" panose="02020603050405020304" pitchFamily="18" charset="0"/>
            </a:endParaRPr>
          </a:p>
        </p:txBody>
      </p:sp>
      <p:sp>
        <p:nvSpPr>
          <p:cNvPr id="30" name="Text Box 57"/>
          <p:cNvSpPr txBox="1">
            <a:spLocks noChangeArrowheads="1"/>
          </p:cNvSpPr>
          <p:nvPr/>
        </p:nvSpPr>
        <p:spPr bwMode="auto">
          <a:xfrm>
            <a:off x="7306348" y="6114132"/>
            <a:ext cx="145264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b="1" dirty="0" smtClean="0">
                <a:latin typeface="Times New Roman" panose="02020603050405020304" pitchFamily="18" charset="0"/>
                <a:cs typeface="Times New Roman" panose="02020603050405020304" pitchFamily="18" charset="0"/>
              </a:rPr>
              <a:t>Nhiệt </a:t>
            </a:r>
            <a:r>
              <a:rPr lang="en-US" altLang="vi-VN" b="1" dirty="0">
                <a:latin typeface="Times New Roman" panose="02020603050405020304" pitchFamily="18" charset="0"/>
                <a:cs typeface="Times New Roman" panose="02020603050405020304" pitchFamily="18" charset="0"/>
              </a:rPr>
              <a:t>năng</a:t>
            </a:r>
            <a:r>
              <a:rPr lang="en-US" altLang="vi-VN" b="1" dirty="0">
                <a:solidFill>
                  <a:srgbClr val="009900"/>
                </a:solidFill>
                <a:latin typeface="Times New Roman" panose="02020603050405020304" pitchFamily="18" charset="0"/>
                <a:cs typeface="Times New Roman" panose="02020603050405020304" pitchFamily="18" charset="0"/>
              </a:rPr>
              <a:t>.</a:t>
            </a:r>
          </a:p>
        </p:txBody>
      </p:sp>
      <p:pic>
        <p:nvPicPr>
          <p:cNvPr id="33" name="Picture 9" descr="qustionmed_w"/>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17719" y="2850656"/>
            <a:ext cx="6381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4228870" y="4348049"/>
            <a:ext cx="2512226" cy="400110"/>
          </a:xfrm>
          <a:prstGeom prst="rect">
            <a:avLst/>
          </a:prstGeom>
        </p:spPr>
        <p:txBody>
          <a:bodyPr wrap="none">
            <a:spAutoFit/>
          </a:bodyPr>
          <a:lstStyle/>
          <a:p>
            <a:pPr lvl="0" fontAlgn="base">
              <a:spcBef>
                <a:spcPct val="20000"/>
              </a:spcBef>
              <a:spcAft>
                <a:spcPct val="0"/>
              </a:spcAft>
            </a:pPr>
            <a:r>
              <a:rPr lang="en-US" altLang="vi-VN" sz="2000" b="1" dirty="0">
                <a:latin typeface="Times New Roman" panose="02020603050405020304" pitchFamily="18" charset="0"/>
                <a:cs typeface="Times New Roman" panose="02020603050405020304" pitchFamily="18" charset="0"/>
              </a:rPr>
              <a:t>N</a:t>
            </a:r>
            <a:r>
              <a:rPr lang="en-US" altLang="vi-VN" sz="2000" b="1" dirty="0" smtClean="0">
                <a:latin typeface="Times New Roman" panose="02020603050405020304" pitchFamily="18" charset="0"/>
                <a:cs typeface="Times New Roman" panose="02020603050405020304" pitchFamily="18" charset="0"/>
              </a:rPr>
              <a:t>ăng </a:t>
            </a:r>
            <a:r>
              <a:rPr lang="en-US" altLang="vi-VN" sz="2000" b="1" dirty="0">
                <a:latin typeface="Times New Roman" panose="02020603050405020304" pitchFamily="18" charset="0"/>
                <a:cs typeface="Times New Roman" panose="02020603050405020304" pitchFamily="18" charset="0"/>
              </a:rPr>
              <a:t>lượng ánh sáng</a:t>
            </a:r>
            <a:endParaRPr lang="en-US" sz="2000" b="1" dirty="0">
              <a:latin typeface="Times New Roman" panose="02020603050405020304" pitchFamily="18" charset="0"/>
              <a:cs typeface="Times New Roman" panose="02020603050405020304" pitchFamily="18" charset="0"/>
            </a:endParaRPr>
          </a:p>
        </p:txBody>
      </p:sp>
      <p:sp>
        <p:nvSpPr>
          <p:cNvPr id="5" name="Rectangle 4"/>
          <p:cNvSpPr/>
          <p:nvPr/>
        </p:nvSpPr>
        <p:spPr>
          <a:xfrm>
            <a:off x="4227838" y="4877742"/>
            <a:ext cx="2576346" cy="400110"/>
          </a:xfrm>
          <a:prstGeom prst="rect">
            <a:avLst/>
          </a:prstGeom>
        </p:spPr>
        <p:txBody>
          <a:bodyPr wrap="none">
            <a:spAutoFit/>
          </a:bodyPr>
          <a:lstStyle/>
          <a:p>
            <a:r>
              <a:rPr lang="en-US" altLang="vi-VN" sz="2000" b="1" dirty="0" smtClean="0">
                <a:latin typeface="Times New Roman" panose="02020603050405020304" pitchFamily="18" charset="0"/>
                <a:cs typeface="Times New Roman" panose="02020603050405020304" pitchFamily="18" charset="0"/>
              </a:rPr>
              <a:t>Năng lượng ánh sáng </a:t>
            </a:r>
            <a:endParaRPr lang="vi-VN" sz="2000" b="1" dirty="0">
              <a:latin typeface="Times New Roman" panose="02020603050405020304" pitchFamily="18" charset="0"/>
              <a:cs typeface="Times New Roman" panose="02020603050405020304" pitchFamily="18" charset="0"/>
            </a:endParaRPr>
          </a:p>
        </p:txBody>
      </p:sp>
      <p:sp>
        <p:nvSpPr>
          <p:cNvPr id="6" name="Rectangle 5"/>
          <p:cNvSpPr/>
          <p:nvPr/>
        </p:nvSpPr>
        <p:spPr>
          <a:xfrm>
            <a:off x="4227838" y="5407435"/>
            <a:ext cx="1452642" cy="400110"/>
          </a:xfrm>
          <a:prstGeom prst="rect">
            <a:avLst/>
          </a:prstGeom>
        </p:spPr>
        <p:txBody>
          <a:bodyPr wrap="none">
            <a:spAutoFit/>
          </a:bodyPr>
          <a:lstStyle/>
          <a:p>
            <a:r>
              <a:rPr lang="en-US" altLang="vi-VN" sz="2000" b="1" dirty="0" smtClean="0">
                <a:latin typeface="Times New Roman" panose="02020603050405020304" pitchFamily="18" charset="0"/>
                <a:cs typeface="Times New Roman" panose="02020603050405020304" pitchFamily="18" charset="0"/>
              </a:rPr>
              <a:t>Nhiệt năng </a:t>
            </a:r>
            <a:endParaRPr lang="vi-VN" sz="2000" b="1" dirty="0">
              <a:latin typeface="Times New Roman" panose="02020603050405020304" pitchFamily="18" charset="0"/>
              <a:cs typeface="Times New Roman" panose="02020603050405020304" pitchFamily="18" charset="0"/>
            </a:endParaRPr>
          </a:p>
        </p:txBody>
      </p:sp>
      <p:sp>
        <p:nvSpPr>
          <p:cNvPr id="7" name="Rectangle 6"/>
          <p:cNvSpPr/>
          <p:nvPr/>
        </p:nvSpPr>
        <p:spPr>
          <a:xfrm>
            <a:off x="7279705" y="5379294"/>
            <a:ext cx="2957920" cy="707886"/>
          </a:xfrm>
          <a:prstGeom prst="rect">
            <a:avLst/>
          </a:prstGeom>
        </p:spPr>
        <p:txBody>
          <a:bodyPr wrap="square">
            <a:spAutoFit/>
          </a:bodyPr>
          <a:lstStyle/>
          <a:p>
            <a:r>
              <a:rPr lang="en-US" altLang="vi-VN" sz="2000" b="1" dirty="0">
                <a:latin typeface="Times New Roman" panose="02020603050405020304" pitchFamily="18" charset="0"/>
                <a:cs typeface="Times New Roman" panose="02020603050405020304" pitchFamily="18" charset="0"/>
              </a:rPr>
              <a:t>N</a:t>
            </a:r>
            <a:r>
              <a:rPr lang="en-US" altLang="vi-VN" sz="2000" b="1" dirty="0" smtClean="0">
                <a:latin typeface="Times New Roman" panose="02020603050405020304" pitchFamily="18" charset="0"/>
                <a:cs typeface="Times New Roman" panose="02020603050405020304" pitchFamily="18" charset="0"/>
              </a:rPr>
              <a:t>ăng lượng ánh sáng </a:t>
            </a:r>
          </a:p>
          <a:p>
            <a:r>
              <a:rPr lang="en-US" altLang="vi-VN" sz="2000" b="1" dirty="0" smtClean="0">
                <a:latin typeface="Times New Roman" panose="02020603050405020304" pitchFamily="18" charset="0"/>
                <a:cs typeface="Times New Roman" panose="02020603050405020304" pitchFamily="18" charset="0"/>
              </a:rPr>
              <a:t>(nếu có).</a:t>
            </a:r>
            <a:endParaRPr lang="vi-VN" sz="2000" b="1" dirty="0">
              <a:latin typeface="Times New Roman" panose="02020603050405020304" pitchFamily="18" charset="0"/>
              <a:cs typeface="Times New Roman" panose="02020603050405020304" pitchFamily="18" charset="0"/>
            </a:endParaRPr>
          </a:p>
        </p:txBody>
      </p:sp>
      <p:sp>
        <p:nvSpPr>
          <p:cNvPr id="8" name="Rectangle 7"/>
          <p:cNvSpPr/>
          <p:nvPr/>
        </p:nvSpPr>
        <p:spPr>
          <a:xfrm>
            <a:off x="4227838" y="6089104"/>
            <a:ext cx="1183337" cy="400110"/>
          </a:xfrm>
          <a:prstGeom prst="rect">
            <a:avLst/>
          </a:prstGeom>
        </p:spPr>
        <p:txBody>
          <a:bodyPr wrap="none">
            <a:spAutoFit/>
          </a:bodyPr>
          <a:lstStyle/>
          <a:p>
            <a:r>
              <a:rPr lang="en-US" altLang="vi-VN" sz="2000" b="1" dirty="0" smtClean="0">
                <a:latin typeface="Times New Roman" panose="02020603050405020304" pitchFamily="18" charset="0"/>
                <a:cs typeface="Times New Roman" panose="02020603050405020304" pitchFamily="18" charset="0"/>
              </a:rPr>
              <a:t>Cơ năng </a:t>
            </a:r>
            <a:endParaRPr lang="vi-VN" sz="2000" b="1" dirty="0">
              <a:latin typeface="Times New Roman" panose="02020603050405020304" pitchFamily="18" charset="0"/>
              <a:cs typeface="Times New Roman" panose="02020603050405020304" pitchFamily="18" charset="0"/>
            </a:endParaRPr>
          </a:p>
        </p:txBody>
      </p:sp>
      <p:sp>
        <p:nvSpPr>
          <p:cNvPr id="9" name="Rectangle 8"/>
          <p:cNvSpPr/>
          <p:nvPr/>
        </p:nvSpPr>
        <p:spPr>
          <a:xfrm>
            <a:off x="7215585" y="4928551"/>
            <a:ext cx="1452642" cy="400110"/>
          </a:xfrm>
          <a:prstGeom prst="rect">
            <a:avLst/>
          </a:prstGeom>
        </p:spPr>
        <p:txBody>
          <a:bodyPr wrap="none">
            <a:spAutoFit/>
          </a:bodyPr>
          <a:lstStyle/>
          <a:p>
            <a:r>
              <a:rPr lang="en-US" altLang="vi-VN" sz="2000" b="1" dirty="0" smtClean="0">
                <a:latin typeface="Times New Roman" panose="02020603050405020304" pitchFamily="18" charset="0"/>
                <a:cs typeface="Times New Roman" panose="02020603050405020304" pitchFamily="18" charset="0"/>
              </a:rPr>
              <a:t>Nhiệt năng</a:t>
            </a:r>
            <a:r>
              <a:rPr lang="en-US" altLang="vi-VN" sz="2000" b="1" dirty="0" smtClean="0">
                <a:solidFill>
                  <a:srgbClr val="009900"/>
                </a:solidFill>
                <a:latin typeface="Times New Roman" panose="02020603050405020304" pitchFamily="18" charset="0"/>
                <a:cs typeface="Times New Roman" panose="02020603050405020304" pitchFamily="18" charset="0"/>
              </a:rPr>
              <a:t>.</a:t>
            </a:r>
            <a:endParaRPr lang="en-US" altLang="vi-VN" sz="2000" b="1" dirty="0">
              <a:solidFill>
                <a:srgbClr val="009900"/>
              </a:solidFill>
              <a:latin typeface="Times New Roman" panose="02020603050405020304" pitchFamily="18" charset="0"/>
              <a:cs typeface="Times New Roman" panose="02020603050405020304" pitchFamily="18" charset="0"/>
            </a:endParaRPr>
          </a:p>
        </p:txBody>
      </p:sp>
      <p:sp>
        <p:nvSpPr>
          <p:cNvPr id="38" name="Text Box 6"/>
          <p:cNvSpPr txBox="1">
            <a:spLocks noChangeArrowheads="1"/>
          </p:cNvSpPr>
          <p:nvPr/>
        </p:nvSpPr>
        <p:spPr bwMode="auto">
          <a:xfrm>
            <a:off x="1655894" y="2874053"/>
            <a:ext cx="84582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dirty="0">
                <a:solidFill>
                  <a:srgbClr val="FF3300"/>
                </a:solidFill>
              </a:rPr>
              <a:t>C3: Hãy chỉ ra hoạt động của mỗi dụng cụ điện trong bảng 1, phần năng lượng nào được biến đổi từ điện năng là có ích,  vô ích?.</a:t>
            </a:r>
          </a:p>
        </p:txBody>
      </p:sp>
      <p:cxnSp>
        <p:nvCxnSpPr>
          <p:cNvPr id="4" name="Straight Connector 3"/>
          <p:cNvCxnSpPr/>
          <p:nvPr/>
        </p:nvCxnSpPr>
        <p:spPr>
          <a:xfrm>
            <a:off x="7010400" y="3866147"/>
            <a:ext cx="0" cy="2823411"/>
          </a:xfrm>
          <a:prstGeom prst="line">
            <a:avLst/>
          </a:prstGeom>
        </p:spPr>
        <p:style>
          <a:lnRef idx="1">
            <a:schemeClr val="dk1"/>
          </a:lnRef>
          <a:fillRef idx="0">
            <a:schemeClr val="dk1"/>
          </a:fillRef>
          <a:effectRef idx="0">
            <a:schemeClr val="dk1"/>
          </a:effectRef>
          <a:fontRef idx="minor">
            <a:schemeClr val="tx1"/>
          </a:fontRef>
        </p:style>
      </p:cxnSp>
      <p:sp>
        <p:nvSpPr>
          <p:cNvPr id="10" name="Rectangle 9"/>
          <p:cNvSpPr/>
          <p:nvPr/>
        </p:nvSpPr>
        <p:spPr>
          <a:xfrm>
            <a:off x="4227838" y="3950450"/>
            <a:ext cx="889987" cy="369332"/>
          </a:xfrm>
          <a:prstGeom prst="rect">
            <a:avLst/>
          </a:prstGeom>
        </p:spPr>
        <p:txBody>
          <a:bodyPr wrap="none">
            <a:spAutoFit/>
          </a:bodyPr>
          <a:lstStyle/>
          <a:p>
            <a:pPr lvl="0" algn="ctr" fontAlgn="base">
              <a:spcBef>
                <a:spcPct val="20000"/>
              </a:spcBef>
              <a:spcAft>
                <a:spcPct val="0"/>
              </a:spcAft>
            </a:pPr>
            <a:r>
              <a:rPr lang="en-US" b="1" dirty="0">
                <a:latin typeface="Arial" charset="0"/>
              </a:rPr>
              <a:t>Có ích</a:t>
            </a:r>
          </a:p>
        </p:txBody>
      </p:sp>
      <p:sp>
        <p:nvSpPr>
          <p:cNvPr id="21" name="Rectangle 20"/>
          <p:cNvSpPr/>
          <p:nvPr/>
        </p:nvSpPr>
        <p:spPr>
          <a:xfrm>
            <a:off x="7215585" y="3934408"/>
            <a:ext cx="851515" cy="369332"/>
          </a:xfrm>
          <a:prstGeom prst="rect">
            <a:avLst/>
          </a:prstGeom>
        </p:spPr>
        <p:txBody>
          <a:bodyPr wrap="none">
            <a:spAutoFit/>
          </a:bodyPr>
          <a:lstStyle/>
          <a:p>
            <a:pPr lvl="0" algn="ctr" fontAlgn="base">
              <a:spcBef>
                <a:spcPct val="20000"/>
              </a:spcBef>
              <a:spcAft>
                <a:spcPct val="0"/>
              </a:spcAft>
            </a:pPr>
            <a:r>
              <a:rPr lang="en-US" b="1" dirty="0" smtClean="0">
                <a:latin typeface="Arial" charset="0"/>
              </a:rPr>
              <a:t>vô </a:t>
            </a:r>
            <a:r>
              <a:rPr lang="en-US" b="1" dirty="0">
                <a:latin typeface="Arial" charset="0"/>
              </a:rPr>
              <a:t>ích</a:t>
            </a:r>
          </a:p>
        </p:txBody>
      </p:sp>
    </p:spTree>
    <p:extLst>
      <p:ext uri="{BB962C8B-B14F-4D97-AF65-F5344CB8AC3E}">
        <p14:creationId xmlns:p14="http://schemas.microsoft.com/office/powerpoint/2010/main" val="533776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38">
                                            <p:txEl>
                                              <p:pRg st="0" end="0"/>
                                            </p:txEl>
                                          </p:spTgt>
                                        </p:tgtEl>
                                        <p:attrNameLst>
                                          <p:attrName>style.visibility</p:attrName>
                                        </p:attrNameLst>
                                      </p:cBhvr>
                                      <p:to>
                                        <p:strVal val="visible"/>
                                      </p:to>
                                    </p:set>
                                    <p:animEffect transition="in" filter="checkerboard(across)">
                                      <p:cBhvr>
                                        <p:cTn id="7" dur="500"/>
                                        <p:tgtEl>
                                          <p:spTgt spid="3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mph" presetSubtype="2" fill="hold" grpId="0" nodeType="clickEffect">
                                  <p:stCondLst>
                                    <p:cond delay="0"/>
                                  </p:stCondLst>
                                  <p:childTnLst>
                                    <p:animClr clrSpc="rgb" dir="cw">
                                      <p:cBhvr override="childStyle">
                                        <p:cTn id="16" dur="2000" fill="hold"/>
                                        <p:tgtEl>
                                          <p:spTgt spid="3"/>
                                        </p:tgtEl>
                                        <p:attrNameLst>
                                          <p:attrName>style.color</p:attrName>
                                        </p:attrNameLst>
                                      </p:cBhvr>
                                      <p:to>
                                        <a:schemeClr val="accent2"/>
                                      </p:to>
                                    </p:animClr>
                                  </p:childTnLst>
                                </p:cTn>
                              </p:par>
                            </p:childTnLst>
                          </p:cTn>
                        </p:par>
                      </p:childTnLst>
                    </p:cTn>
                  </p:par>
                  <p:par>
                    <p:cTn id="17" fill="hold">
                      <p:stCondLst>
                        <p:cond delay="indefinite"/>
                      </p:stCondLst>
                      <p:childTnLst>
                        <p:par>
                          <p:cTn id="18" fill="hold">
                            <p:stCondLst>
                              <p:cond delay="0"/>
                            </p:stCondLst>
                            <p:childTnLst>
                              <p:par>
                                <p:cTn id="19" presetID="3" presetClass="emph" presetSubtype="2" fill="hold" grpId="0" nodeType="clickEffect">
                                  <p:stCondLst>
                                    <p:cond delay="0"/>
                                  </p:stCondLst>
                                  <p:childTnLst>
                                    <p:animClr clrSpc="rgb" dir="cw">
                                      <p:cBhvr override="childStyle">
                                        <p:cTn id="20" dur="2000" fill="hold"/>
                                        <p:tgtEl>
                                          <p:spTgt spid="5"/>
                                        </p:tgtEl>
                                        <p:attrNameLst>
                                          <p:attrName>style.color</p:attrName>
                                        </p:attrNameLst>
                                      </p:cBhvr>
                                      <p:to>
                                        <a:schemeClr val="accent2"/>
                                      </p:to>
                                    </p:animClr>
                                  </p:childTnLst>
                                </p:cTn>
                              </p:par>
                            </p:childTnLst>
                          </p:cTn>
                        </p:par>
                      </p:childTnLst>
                    </p:cTn>
                  </p:par>
                  <p:par>
                    <p:cTn id="21" fill="hold">
                      <p:stCondLst>
                        <p:cond delay="indefinite"/>
                      </p:stCondLst>
                      <p:childTnLst>
                        <p:par>
                          <p:cTn id="22" fill="hold">
                            <p:stCondLst>
                              <p:cond delay="0"/>
                            </p:stCondLst>
                            <p:childTnLst>
                              <p:par>
                                <p:cTn id="23" presetID="3" presetClass="emph" presetSubtype="2" fill="hold" grpId="0" nodeType="clickEffect">
                                  <p:stCondLst>
                                    <p:cond delay="0"/>
                                  </p:stCondLst>
                                  <p:childTnLst>
                                    <p:animClr clrSpc="rgb" dir="cw">
                                      <p:cBhvr override="childStyle">
                                        <p:cTn id="24" dur="2000" fill="hold"/>
                                        <p:tgtEl>
                                          <p:spTgt spid="6"/>
                                        </p:tgtEl>
                                        <p:attrNameLst>
                                          <p:attrName>style.color</p:attrName>
                                        </p:attrNameLst>
                                      </p:cBhvr>
                                      <p:to>
                                        <a:schemeClr val="accent2"/>
                                      </p:to>
                                    </p:animClr>
                                  </p:childTnLst>
                                </p:cTn>
                              </p:par>
                            </p:childTnLst>
                          </p:cTn>
                        </p:par>
                      </p:childTnLst>
                    </p:cTn>
                  </p:par>
                  <p:par>
                    <p:cTn id="25" fill="hold">
                      <p:stCondLst>
                        <p:cond delay="indefinite"/>
                      </p:stCondLst>
                      <p:childTnLst>
                        <p:par>
                          <p:cTn id="26" fill="hold">
                            <p:stCondLst>
                              <p:cond delay="0"/>
                            </p:stCondLst>
                            <p:childTnLst>
                              <p:par>
                                <p:cTn id="27" presetID="3" presetClass="emph" presetSubtype="2" fill="hold" grpId="0" nodeType="clickEffect">
                                  <p:stCondLst>
                                    <p:cond delay="0"/>
                                  </p:stCondLst>
                                  <p:childTnLst>
                                    <p:animClr clrSpc="rgb" dir="cw">
                                      <p:cBhvr override="childStyle">
                                        <p:cTn id="28" dur="2000" fill="hold"/>
                                        <p:tgtEl>
                                          <p:spTgt spid="8"/>
                                        </p:tgtEl>
                                        <p:attrNameLst>
                                          <p:attrName>style.color</p:attrName>
                                        </p:attrNameLst>
                                      </p:cBhvr>
                                      <p:to>
                                        <a:schemeClr val="accent2"/>
                                      </p:to>
                                    </p:animClr>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wipe(down)">
                                      <p:cBhvr>
                                        <p:cTn id="33" dur="500"/>
                                        <p:tgtEl>
                                          <p:spTgt spid="21"/>
                                        </p:tgtEl>
                                      </p:cBhvr>
                                    </p:animEffect>
                                  </p:childTnLst>
                                </p:cTn>
                              </p:par>
                              <p:par>
                                <p:cTn id="34" presetID="3" presetClass="emph" presetSubtype="2" fill="hold" grpId="0" nodeType="withEffect">
                                  <p:stCondLst>
                                    <p:cond delay="0"/>
                                  </p:stCondLst>
                                  <p:childTnLst>
                                    <p:animClr clrSpc="rgb" dir="cw">
                                      <p:cBhvr override="childStyle">
                                        <p:cTn id="35" dur="2000" fill="hold"/>
                                        <p:tgtEl>
                                          <p:spTgt spid="29"/>
                                        </p:tgtEl>
                                        <p:attrNameLst>
                                          <p:attrName>style.color</p:attrName>
                                        </p:attrNameLst>
                                      </p:cBhvr>
                                      <p:to>
                                        <a:schemeClr val="accent2"/>
                                      </p:to>
                                    </p:animClr>
                                  </p:childTnLst>
                                </p:cTn>
                              </p:par>
                              <p:par>
                                <p:cTn id="36" presetID="3" presetClass="emph" presetSubtype="2" fill="hold" grpId="0" nodeType="withEffect">
                                  <p:stCondLst>
                                    <p:cond delay="0"/>
                                  </p:stCondLst>
                                  <p:childTnLst>
                                    <p:animClr clrSpc="rgb" dir="cw">
                                      <p:cBhvr override="childStyle">
                                        <p:cTn id="37" dur="2000" fill="hold"/>
                                        <p:tgtEl>
                                          <p:spTgt spid="9"/>
                                        </p:tgtEl>
                                        <p:attrNameLst>
                                          <p:attrName>style.color</p:attrName>
                                        </p:attrNameLst>
                                      </p:cBhvr>
                                      <p:to>
                                        <a:schemeClr val="accent2"/>
                                      </p:to>
                                    </p:animClr>
                                  </p:childTnLst>
                                </p:cTn>
                              </p:par>
                              <p:par>
                                <p:cTn id="38" presetID="3" presetClass="emph" presetSubtype="2" fill="hold" grpId="0" nodeType="withEffect">
                                  <p:stCondLst>
                                    <p:cond delay="0"/>
                                  </p:stCondLst>
                                  <p:childTnLst>
                                    <p:animClr clrSpc="rgb" dir="cw">
                                      <p:cBhvr override="childStyle">
                                        <p:cTn id="39" dur="2000" fill="hold"/>
                                        <p:tgtEl>
                                          <p:spTgt spid="7"/>
                                        </p:tgtEl>
                                        <p:attrNameLst>
                                          <p:attrName>style.color</p:attrName>
                                        </p:attrNameLst>
                                      </p:cBhvr>
                                      <p:to>
                                        <a:schemeClr val="accent2"/>
                                      </p:to>
                                    </p:animClr>
                                  </p:childTnLst>
                                </p:cTn>
                              </p:par>
                              <p:par>
                                <p:cTn id="40" presetID="3" presetClass="emph" presetSubtype="2" fill="hold" grpId="0" nodeType="withEffect">
                                  <p:stCondLst>
                                    <p:cond delay="0"/>
                                  </p:stCondLst>
                                  <p:childTnLst>
                                    <p:animClr clrSpc="rgb" dir="cw">
                                      <p:cBhvr override="childStyle">
                                        <p:cTn id="41" dur="2000" fill="hold"/>
                                        <p:tgtEl>
                                          <p:spTgt spid="30"/>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 grpId="0"/>
      <p:bldP spid="5" grpId="0"/>
      <p:bldP spid="6" grpId="0"/>
      <p:bldP spid="7" grpId="0"/>
      <p:bldP spid="8" grpId="0"/>
      <p:bldP spid="9" grpId="0"/>
      <p:bldP spid="10" grpId="0"/>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1336807" y="23209"/>
            <a:ext cx="2497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sz="2800" b="1" dirty="0" smtClean="0">
                <a:solidFill>
                  <a:srgbClr val="FF3300"/>
                </a:solidFill>
                <a:effectLst>
                  <a:outerShdw blurRad="38100" dist="38100" dir="2700000" algn="tl">
                    <a:srgbClr val="C0C0C0"/>
                  </a:outerShdw>
                </a:effectLst>
                <a:latin typeface="Arial" charset="0"/>
              </a:rPr>
              <a:t>I. ĐIỆN NĂNG</a:t>
            </a:r>
            <a:endParaRPr lang="en-US" sz="2800" b="1" dirty="0">
              <a:solidFill>
                <a:srgbClr val="FF3300"/>
              </a:solidFill>
              <a:effectLst>
                <a:outerShdw blurRad="38100" dist="38100" dir="2700000" algn="tl">
                  <a:srgbClr val="C0C0C0"/>
                </a:outerShdw>
              </a:effectLst>
              <a:latin typeface="Arial" charset="0"/>
            </a:endParaRPr>
          </a:p>
        </p:txBody>
      </p:sp>
      <p:sp>
        <p:nvSpPr>
          <p:cNvPr id="2056" name="Text Box 8"/>
          <p:cNvSpPr txBox="1">
            <a:spLocks noChangeArrowheads="1"/>
          </p:cNvSpPr>
          <p:nvPr/>
        </p:nvSpPr>
        <p:spPr bwMode="auto">
          <a:xfrm>
            <a:off x="1524000" y="591571"/>
            <a:ext cx="51844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a:t>1. Dòng điện có mang năng lượng</a:t>
            </a:r>
          </a:p>
        </p:txBody>
      </p:sp>
      <p:sp>
        <p:nvSpPr>
          <p:cNvPr id="25" name="Text Box 9"/>
          <p:cNvSpPr txBox="1">
            <a:spLocks noChangeArrowheads="1"/>
          </p:cNvSpPr>
          <p:nvPr/>
        </p:nvSpPr>
        <p:spPr bwMode="auto">
          <a:xfrm>
            <a:off x="1524000" y="965905"/>
            <a:ext cx="943275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marL="342900" indent="-342900" algn="just" eaLnBrk="1" hangingPunct="1">
              <a:buFontTx/>
              <a:buChar char="-"/>
            </a:pPr>
            <a:r>
              <a:rPr lang="en-US" altLang="vi-VN" sz="2400" dirty="0">
                <a:solidFill>
                  <a:srgbClr val="4213ED"/>
                </a:solidFill>
              </a:rPr>
              <a:t>Dòng điện có mang năng lượng vì nó có khả năng thực hiện công, cũng như có khả năng làm thay đổi nhiệt năng của vật.</a:t>
            </a:r>
          </a:p>
          <a:p>
            <a:pPr marL="342900" indent="-342900" algn="just" eaLnBrk="1" hangingPunct="1">
              <a:buFontTx/>
              <a:buChar char="-"/>
            </a:pPr>
            <a:r>
              <a:rPr lang="en-US" altLang="vi-VN" sz="2400" dirty="0">
                <a:solidFill>
                  <a:srgbClr val="4213ED"/>
                </a:solidFill>
              </a:rPr>
              <a:t>Năng lượng của dòng điện được gọi là điện năng.</a:t>
            </a:r>
          </a:p>
        </p:txBody>
      </p:sp>
      <p:sp>
        <p:nvSpPr>
          <p:cNvPr id="26" name="Text Box 12"/>
          <p:cNvSpPr txBox="1">
            <a:spLocks noChangeArrowheads="1"/>
          </p:cNvSpPr>
          <p:nvPr/>
        </p:nvSpPr>
        <p:spPr bwMode="auto">
          <a:xfrm>
            <a:off x="1524000" y="2139133"/>
            <a:ext cx="93201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a:t>2. Sự chuyển hoá điện năng thành các dạng năng lượng khác:</a:t>
            </a:r>
          </a:p>
        </p:txBody>
      </p:sp>
      <p:sp>
        <p:nvSpPr>
          <p:cNvPr id="22" name="Text Box 10"/>
          <p:cNvSpPr txBox="1">
            <a:spLocks noChangeArrowheads="1"/>
          </p:cNvSpPr>
          <p:nvPr/>
        </p:nvSpPr>
        <p:spPr bwMode="auto">
          <a:xfrm>
            <a:off x="1524000" y="3408403"/>
            <a:ext cx="341696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a:t>3. Kết luận</a:t>
            </a:r>
            <a:r>
              <a:rPr lang="en-US" altLang="vi-VN" sz="2400" b="1" dirty="0" smtClean="0"/>
              <a:t>: SGK</a:t>
            </a:r>
            <a:endParaRPr lang="en-US" altLang="vi-VN" sz="2400" b="1" dirty="0"/>
          </a:p>
        </p:txBody>
      </p:sp>
      <p:sp>
        <p:nvSpPr>
          <p:cNvPr id="23" name="Text Box 11"/>
          <p:cNvSpPr txBox="1">
            <a:spLocks noChangeArrowheads="1"/>
          </p:cNvSpPr>
          <p:nvPr/>
        </p:nvSpPr>
        <p:spPr bwMode="auto">
          <a:xfrm>
            <a:off x="1526928" y="2582943"/>
            <a:ext cx="971843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marL="342900" indent="-342900" algn="just" eaLnBrk="1" hangingPunct="1">
              <a:buFontTx/>
              <a:buChar char="-"/>
            </a:pPr>
            <a:r>
              <a:rPr lang="en-US" altLang="vi-VN" sz="2400" dirty="0" smtClean="0">
                <a:solidFill>
                  <a:srgbClr val="4213ED"/>
                </a:solidFill>
              </a:rPr>
              <a:t>Điện năng có thể chuyển hoá thành các dạng năng lượng khác, trong đó có phần năng lượng có ích và phần năng lượng vô ích.</a:t>
            </a:r>
          </a:p>
        </p:txBody>
      </p:sp>
      <mc:AlternateContent xmlns:mc="http://schemas.openxmlformats.org/markup-compatibility/2006" xmlns:a14="http://schemas.microsoft.com/office/drawing/2010/main">
        <mc:Choice Requires="a14">
          <p:sp>
            <p:nvSpPr>
              <p:cNvPr id="27" name="Text Box 13"/>
              <p:cNvSpPr txBox="1">
                <a:spLocks noChangeArrowheads="1"/>
              </p:cNvSpPr>
              <p:nvPr/>
            </p:nvSpPr>
            <p:spPr bwMode="auto">
              <a:xfrm>
                <a:off x="4791096" y="4938645"/>
                <a:ext cx="6646926" cy="13471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dirty="0" smtClean="0">
                    <a:solidFill>
                      <a:srgbClr val="4213ED"/>
                    </a:solidFill>
                  </a:rPr>
                  <a:t>Trong đó: </a:t>
                </a:r>
              </a:p>
              <a:p>
                <a:pPr marL="342900" indent="-342900" algn="just" eaLnBrk="1" hangingPunct="1">
                  <a:buFontTx/>
                  <a:buChar char="-"/>
                </a:pPr>
                <a14:m>
                  <m:oMath xmlns:m="http://schemas.openxmlformats.org/officeDocument/2006/math">
                    <m:sSub>
                      <m:sSubPr>
                        <m:ctrlPr>
                          <a:rPr lang="en-US" altLang="vi-VN" i="1" smtClean="0">
                            <a:solidFill>
                              <a:srgbClr val="4213ED"/>
                            </a:solidFill>
                            <a:latin typeface="Cambria Math" panose="02040503050406030204" pitchFamily="18" charset="0"/>
                          </a:rPr>
                        </m:ctrlPr>
                      </m:sSubPr>
                      <m:e>
                        <m:r>
                          <a:rPr lang="en-US" altLang="vi-VN" b="0" i="1" smtClean="0">
                            <a:solidFill>
                              <a:srgbClr val="4213ED"/>
                            </a:solidFill>
                            <a:latin typeface="Cambria Math" panose="02040503050406030204" pitchFamily="18" charset="0"/>
                          </a:rPr>
                          <m:t>𝐴</m:t>
                        </m:r>
                      </m:e>
                      <m:sub>
                        <m:r>
                          <a:rPr lang="en-US" altLang="vi-VN" b="0" i="1" smtClean="0">
                            <a:solidFill>
                              <a:srgbClr val="4213ED"/>
                            </a:solidFill>
                            <a:latin typeface="Cambria Math" panose="02040503050406030204" pitchFamily="18" charset="0"/>
                          </a:rPr>
                          <m:t>𝑐𝑖</m:t>
                        </m:r>
                      </m:sub>
                    </m:sSub>
                  </m:oMath>
                </a14:m>
                <a:r>
                  <a:rPr lang="en-US" altLang="vi-VN" dirty="0" smtClean="0">
                    <a:solidFill>
                      <a:srgbClr val="4213ED"/>
                    </a:solidFill>
                  </a:rPr>
                  <a:t>: phần </a:t>
                </a:r>
                <a:r>
                  <a:rPr lang="en-US" altLang="vi-VN" dirty="0">
                    <a:solidFill>
                      <a:srgbClr val="4213ED"/>
                    </a:solidFill>
                  </a:rPr>
                  <a:t>năng lượng có ích được chuyển hoá từ điện </a:t>
                </a:r>
                <a:r>
                  <a:rPr lang="en-US" altLang="vi-VN" dirty="0" smtClean="0">
                    <a:solidFill>
                      <a:srgbClr val="4213ED"/>
                    </a:solidFill>
                  </a:rPr>
                  <a:t>năng (J)</a:t>
                </a:r>
                <a:endParaRPr lang="en-US" altLang="vi-VN" dirty="0">
                  <a:solidFill>
                    <a:srgbClr val="4213ED"/>
                  </a:solidFill>
                </a:endParaRPr>
              </a:p>
              <a:p>
                <a:pPr marL="342900" indent="-342900" algn="just" eaLnBrk="1" hangingPunct="1">
                  <a:buFontTx/>
                  <a:buChar char="-"/>
                </a:pPr>
                <a14:m>
                  <m:oMath xmlns:m="http://schemas.openxmlformats.org/officeDocument/2006/math">
                    <m:sSub>
                      <m:sSubPr>
                        <m:ctrlPr>
                          <a:rPr lang="en-US" altLang="vi-VN" i="1">
                            <a:solidFill>
                              <a:srgbClr val="4213ED"/>
                            </a:solidFill>
                            <a:latin typeface="Cambria Math" panose="02040503050406030204" pitchFamily="18" charset="0"/>
                          </a:rPr>
                        </m:ctrlPr>
                      </m:sSubPr>
                      <m:e>
                        <m:r>
                          <a:rPr lang="en-US" altLang="vi-VN" i="1">
                            <a:solidFill>
                              <a:srgbClr val="4213ED"/>
                            </a:solidFill>
                            <a:latin typeface="Cambria Math" panose="02040503050406030204" pitchFamily="18" charset="0"/>
                          </a:rPr>
                          <m:t>𝐴</m:t>
                        </m:r>
                      </m:e>
                      <m:sub>
                        <m:r>
                          <a:rPr lang="en-US" altLang="vi-VN" b="0" i="1" smtClean="0">
                            <a:solidFill>
                              <a:srgbClr val="4213ED"/>
                            </a:solidFill>
                            <a:latin typeface="Cambria Math" panose="02040503050406030204" pitchFamily="18" charset="0"/>
                          </a:rPr>
                          <m:t>𝑡𝑝</m:t>
                        </m:r>
                      </m:sub>
                    </m:sSub>
                  </m:oMath>
                </a14:m>
                <a:r>
                  <a:rPr lang="en-US" altLang="vi-VN" dirty="0">
                    <a:solidFill>
                      <a:srgbClr val="4213ED"/>
                    </a:solidFill>
                  </a:rPr>
                  <a:t>:  toàn bộ điện năng tiêu </a:t>
                </a:r>
                <a:r>
                  <a:rPr lang="en-US" altLang="vi-VN" dirty="0" smtClean="0">
                    <a:solidFill>
                      <a:srgbClr val="4213ED"/>
                    </a:solidFill>
                  </a:rPr>
                  <a:t>thụ (J)</a:t>
                </a:r>
                <a:endParaRPr lang="en-US" altLang="vi-VN" dirty="0">
                  <a:solidFill>
                    <a:srgbClr val="4213ED"/>
                  </a:solidFill>
                </a:endParaRPr>
              </a:p>
            </p:txBody>
          </p:sp>
        </mc:Choice>
        <mc:Fallback xmlns="">
          <p:sp>
            <p:nvSpPr>
              <p:cNvPr id="27" name="Text Box 13"/>
              <p:cNvSpPr txBox="1">
                <a:spLocks noRot="1" noChangeAspect="1" noMove="1" noResize="1" noEditPoints="1" noAdjustHandles="1" noChangeArrowheads="1" noChangeShapeType="1" noTextEdit="1"/>
              </p:cNvSpPr>
              <p:nvPr/>
            </p:nvSpPr>
            <p:spPr bwMode="auto">
              <a:xfrm>
                <a:off x="4791096" y="4938645"/>
                <a:ext cx="6646926" cy="1347100"/>
              </a:xfrm>
              <a:prstGeom prst="rect">
                <a:avLst/>
              </a:prstGeom>
              <a:blipFill>
                <a:blip r:embed="rId3"/>
                <a:stretch>
                  <a:fillRect l="-1009" t="-1810" r="-917" b="-543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0" name="Text Box 13"/>
              <p:cNvSpPr txBox="1">
                <a:spLocks noChangeArrowheads="1"/>
              </p:cNvSpPr>
              <p:nvPr/>
            </p:nvSpPr>
            <p:spPr bwMode="auto">
              <a:xfrm>
                <a:off x="1941247" y="4990070"/>
                <a:ext cx="2849848" cy="912814"/>
              </a:xfrm>
              <a:prstGeom prst="rect">
                <a:avLst/>
              </a:prstGeom>
              <a:noFill/>
              <a:ln w="28575">
                <a:solidFill>
                  <a:srgbClr val="FF0000"/>
                </a:solidFill>
                <a:miter lim="800000"/>
                <a:headEnd/>
                <a:tailEnd/>
              </a:ln>
              <a:effectLst/>
              <a:extLst>
                <a:ext uri="{909E8E84-426E-40DD-AFC4-6F175D3DCCD1}">
                  <a14:hiddenFill>
                    <a:solidFill>
                      <a:schemeClr val="accent1"/>
                    </a:solidFill>
                  </a14:hiddenFill>
                </a:ext>
                <a:ext uri="{AF507438-7753-43E0-B8FC-AC1667EBCBE1}">
                  <a14:hiddenEffects>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sz="3200" b="1" dirty="0" smtClean="0">
                    <a:solidFill>
                      <a:srgbClr val="FF0000"/>
                    </a:solidFill>
                  </a:rPr>
                  <a:t>H = </a:t>
                </a:r>
                <a14:m>
                  <m:oMath xmlns:m="http://schemas.openxmlformats.org/officeDocument/2006/math">
                    <m:f>
                      <m:fPr>
                        <m:ctrlPr>
                          <a:rPr lang="en-US" altLang="vi-VN" sz="3200" b="1" i="1" smtClean="0">
                            <a:solidFill>
                              <a:srgbClr val="FF0000"/>
                            </a:solidFill>
                            <a:latin typeface="Cambria Math" panose="02040503050406030204" pitchFamily="18" charset="0"/>
                          </a:rPr>
                        </m:ctrlPr>
                      </m:fPr>
                      <m:num>
                        <m:sSub>
                          <m:sSubPr>
                            <m:ctrlPr>
                              <a:rPr lang="en-US" altLang="vi-VN" sz="3200" b="1" i="1" smtClean="0">
                                <a:solidFill>
                                  <a:srgbClr val="FF0000"/>
                                </a:solidFill>
                                <a:latin typeface="Cambria Math" panose="02040503050406030204" pitchFamily="18" charset="0"/>
                              </a:rPr>
                            </m:ctrlPr>
                          </m:sSubPr>
                          <m:e>
                            <m:r>
                              <a:rPr lang="en-US" altLang="vi-VN" sz="3200" b="1" i="1" smtClean="0">
                                <a:solidFill>
                                  <a:srgbClr val="FF0000"/>
                                </a:solidFill>
                                <a:latin typeface="Cambria Math" panose="02040503050406030204" pitchFamily="18" charset="0"/>
                              </a:rPr>
                              <m:t>𝑨</m:t>
                            </m:r>
                          </m:e>
                          <m:sub>
                            <m:r>
                              <a:rPr lang="en-US" altLang="vi-VN" sz="3200" b="1" i="1" smtClean="0">
                                <a:solidFill>
                                  <a:srgbClr val="FF0000"/>
                                </a:solidFill>
                                <a:latin typeface="Cambria Math" panose="02040503050406030204" pitchFamily="18" charset="0"/>
                              </a:rPr>
                              <m:t>𝒄𝒊</m:t>
                            </m:r>
                          </m:sub>
                        </m:sSub>
                      </m:num>
                      <m:den>
                        <m:sSub>
                          <m:sSubPr>
                            <m:ctrlPr>
                              <a:rPr lang="en-US" altLang="vi-VN" sz="3200" b="1" i="1" smtClean="0">
                                <a:solidFill>
                                  <a:srgbClr val="FF0000"/>
                                </a:solidFill>
                                <a:latin typeface="Cambria Math" panose="02040503050406030204" pitchFamily="18" charset="0"/>
                              </a:rPr>
                            </m:ctrlPr>
                          </m:sSubPr>
                          <m:e>
                            <m:r>
                              <a:rPr lang="en-US" altLang="vi-VN" sz="3200" b="1" i="1" smtClean="0">
                                <a:solidFill>
                                  <a:srgbClr val="FF0000"/>
                                </a:solidFill>
                                <a:latin typeface="Cambria Math" panose="02040503050406030204" pitchFamily="18" charset="0"/>
                              </a:rPr>
                              <m:t>𝑨</m:t>
                            </m:r>
                          </m:e>
                          <m:sub>
                            <m:r>
                              <a:rPr lang="en-US" altLang="vi-VN" sz="3200" b="1" i="1" smtClean="0">
                                <a:solidFill>
                                  <a:srgbClr val="FF0000"/>
                                </a:solidFill>
                                <a:latin typeface="Cambria Math" panose="02040503050406030204" pitchFamily="18" charset="0"/>
                              </a:rPr>
                              <m:t>𝒕𝒑</m:t>
                            </m:r>
                          </m:sub>
                        </m:sSub>
                      </m:den>
                    </m:f>
                    <m:r>
                      <a:rPr lang="en-US" altLang="vi-VN" sz="3200" b="1" i="1" smtClean="0">
                        <a:solidFill>
                          <a:srgbClr val="FF0000"/>
                        </a:solidFill>
                        <a:latin typeface="Cambria Math" panose="02040503050406030204" pitchFamily="18" charset="0"/>
                      </a:rPr>
                      <m:t>.</m:t>
                    </m:r>
                    <m:r>
                      <a:rPr lang="en-US" altLang="vi-VN" sz="3200" b="1" i="1" smtClean="0">
                        <a:solidFill>
                          <a:srgbClr val="FF0000"/>
                        </a:solidFill>
                        <a:latin typeface="Cambria Math" panose="02040503050406030204" pitchFamily="18" charset="0"/>
                      </a:rPr>
                      <m:t>𝟏𝟎𝟎</m:t>
                    </m:r>
                    <m:r>
                      <a:rPr lang="en-US" altLang="vi-VN" sz="3200" b="1" i="1" smtClean="0">
                        <a:solidFill>
                          <a:srgbClr val="FF0000"/>
                        </a:solidFill>
                        <a:latin typeface="Cambria Math" panose="02040503050406030204" pitchFamily="18" charset="0"/>
                      </a:rPr>
                      <m:t>%</m:t>
                    </m:r>
                  </m:oMath>
                </a14:m>
                <a:endParaRPr lang="en-US" altLang="vi-VN" sz="3200" b="1" dirty="0">
                  <a:solidFill>
                    <a:srgbClr val="FF0000"/>
                  </a:solidFill>
                </a:endParaRPr>
              </a:p>
            </p:txBody>
          </p:sp>
        </mc:Choice>
        <mc:Fallback xmlns="">
          <p:sp>
            <p:nvSpPr>
              <p:cNvPr id="10" name="Text Box 13"/>
              <p:cNvSpPr txBox="1">
                <a:spLocks noRot="1" noChangeAspect="1" noMove="1" noResize="1" noEditPoints="1" noAdjustHandles="1" noChangeArrowheads="1" noChangeShapeType="1" noTextEdit="1"/>
              </p:cNvSpPr>
              <p:nvPr/>
            </p:nvSpPr>
            <p:spPr bwMode="auto">
              <a:xfrm>
                <a:off x="1941247" y="4990070"/>
                <a:ext cx="2849848" cy="912814"/>
              </a:xfrm>
              <a:prstGeom prst="rect">
                <a:avLst/>
              </a:prstGeom>
              <a:blipFill>
                <a:blip r:embed="rId4"/>
                <a:stretch>
                  <a:fillRect l="-4863"/>
                </a:stretch>
              </a:blip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a:noFill/>
                  </a:rPr>
                  <a:t> </a:t>
                </a:r>
              </a:p>
            </p:txBody>
          </p:sp>
        </mc:Fallback>
      </mc:AlternateContent>
      <p:sp>
        <p:nvSpPr>
          <p:cNvPr id="3" name="Rectangle 2"/>
          <p:cNvSpPr/>
          <p:nvPr/>
        </p:nvSpPr>
        <p:spPr>
          <a:xfrm>
            <a:off x="1525463" y="3846676"/>
            <a:ext cx="9721363" cy="830997"/>
          </a:xfrm>
          <a:prstGeom prst="rect">
            <a:avLst/>
          </a:prstGeom>
        </p:spPr>
        <p:txBody>
          <a:bodyPr wrap="square">
            <a:spAutoFit/>
          </a:bodyPr>
          <a:lstStyle/>
          <a:p>
            <a:pPr marL="342900" indent="-342900" algn="just">
              <a:buFontTx/>
              <a:buChar char="-"/>
            </a:pPr>
            <a:r>
              <a:rPr lang="en-US" altLang="vi-VN" sz="2400" dirty="0">
                <a:solidFill>
                  <a:srgbClr val="4213ED"/>
                </a:solidFill>
                <a:latin typeface="Arial" panose="020B0604020202020204" pitchFamily="34" charset="0"/>
                <a:cs typeface="Arial" panose="020B0604020202020204" pitchFamily="34" charset="0"/>
              </a:rPr>
              <a:t>Tỉ số phần năng lượng có ích được chuyển hoá từ điện năng với toàn bộ điện năng tiêu thụ gọi là hiệu suất sử dụng điện </a:t>
            </a:r>
            <a:r>
              <a:rPr lang="en-US" altLang="vi-VN" sz="2400" dirty="0" smtClean="0">
                <a:solidFill>
                  <a:srgbClr val="4213ED"/>
                </a:solidFill>
                <a:latin typeface="Arial" panose="020B0604020202020204" pitchFamily="34" charset="0"/>
                <a:cs typeface="Arial" panose="020B0604020202020204" pitchFamily="34" charset="0"/>
              </a:rPr>
              <a:t>năng:</a:t>
            </a:r>
            <a:endParaRPr lang="en-US" altLang="vi-VN" sz="2400" dirty="0">
              <a:solidFill>
                <a:srgbClr val="4213E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5798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3">
                                            <p:txEl>
                                              <p:pRg st="0" end="0"/>
                                            </p:txEl>
                                          </p:spTgt>
                                        </p:tgtEl>
                                        <p:attrNameLst>
                                          <p:attrName>style.visibility</p:attrName>
                                        </p:attrNameLst>
                                      </p:cBhvr>
                                      <p:to>
                                        <p:strVal val="visible"/>
                                      </p:to>
                                    </p:set>
                                    <p:animEffect transition="in" filter="checkerboard(across)">
                                      <p:cBhvr>
                                        <p:cTn id="7" dur="500"/>
                                        <p:tgtEl>
                                          <p:spTgt spid="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arn(inVertical)">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7">
                                            <p:txEl>
                                              <p:pRg st="0" end="0"/>
                                            </p:txEl>
                                          </p:spTgt>
                                        </p:tgtEl>
                                        <p:attrNameLst>
                                          <p:attrName>style.visibility</p:attrName>
                                        </p:attrNameLst>
                                      </p:cBhvr>
                                      <p:to>
                                        <p:strVal val="visible"/>
                                      </p:to>
                                    </p:set>
                                    <p:animEffect transition="in" filter="dissolve">
                                      <p:cBhvr>
                                        <p:cTn id="27" dur="500"/>
                                        <p:tgtEl>
                                          <p:spTgt spid="2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7">
                                            <p:txEl>
                                              <p:pRg st="1" end="1"/>
                                            </p:txEl>
                                          </p:spTgt>
                                        </p:tgtEl>
                                        <p:attrNameLst>
                                          <p:attrName>style.visibility</p:attrName>
                                        </p:attrNameLst>
                                      </p:cBhvr>
                                      <p:to>
                                        <p:strVal val="visible"/>
                                      </p:to>
                                    </p:set>
                                    <p:animEffect transition="in" filter="dissolve">
                                      <p:cBhvr>
                                        <p:cTn id="32" dur="500"/>
                                        <p:tgtEl>
                                          <p:spTgt spid="27">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27">
                                            <p:txEl>
                                              <p:pRg st="2" end="2"/>
                                            </p:txEl>
                                          </p:spTgt>
                                        </p:tgtEl>
                                        <p:attrNameLst>
                                          <p:attrName>style.visibility</p:attrName>
                                        </p:attrNameLst>
                                      </p:cBhvr>
                                      <p:to>
                                        <p:strVal val="visible"/>
                                      </p:to>
                                    </p:set>
                                    <p:animEffect transition="in" filter="dissolve">
                                      <p:cBhvr>
                                        <p:cTn id="37" dur="500"/>
                                        <p:tgtEl>
                                          <p:spTgt spid="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0" grpId="0" animBg="1"/>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6" name="Text Box 12"/>
          <p:cNvSpPr txBox="1">
            <a:spLocks noChangeArrowheads="1"/>
          </p:cNvSpPr>
          <p:nvPr/>
        </p:nvSpPr>
        <p:spPr bwMode="auto">
          <a:xfrm>
            <a:off x="1336807" y="483509"/>
            <a:ext cx="358143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a:t>1. Công của dòng điện:</a:t>
            </a:r>
          </a:p>
        </p:txBody>
      </p:sp>
      <p:sp>
        <p:nvSpPr>
          <p:cNvPr id="6157" name="Text Box 13"/>
          <p:cNvSpPr txBox="1">
            <a:spLocks noChangeArrowheads="1"/>
          </p:cNvSpPr>
          <p:nvPr/>
        </p:nvSpPr>
        <p:spPr bwMode="auto">
          <a:xfrm>
            <a:off x="1660525" y="943139"/>
            <a:ext cx="934435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sz="2400" b="1" dirty="0">
                <a:solidFill>
                  <a:srgbClr val="4213ED"/>
                </a:solidFill>
                <a:sym typeface="Wingdings" panose="05000000000000000000" pitchFamily="2" charset="2"/>
              </a:rPr>
              <a:t>Công của d</a:t>
            </a:r>
            <a:r>
              <a:rPr lang="en-US" altLang="vi-VN" sz="2400" b="1" dirty="0">
                <a:solidFill>
                  <a:srgbClr val="4213ED"/>
                </a:solidFill>
              </a:rPr>
              <a:t>òng điện sản ra ở một đoạn mạch là số đo lượng điện năng chuyển hoá thành các dạng năng lượng khác.</a:t>
            </a:r>
          </a:p>
        </p:txBody>
      </p:sp>
      <p:sp>
        <p:nvSpPr>
          <p:cNvPr id="6158" name="Text Box 14"/>
          <p:cNvSpPr txBox="1">
            <a:spLocks noChangeArrowheads="1"/>
          </p:cNvSpPr>
          <p:nvPr/>
        </p:nvSpPr>
        <p:spPr bwMode="auto">
          <a:xfrm>
            <a:off x="1336807" y="1816978"/>
            <a:ext cx="581761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a:t>2. Công thức tính công của dòng điện:</a:t>
            </a:r>
          </a:p>
        </p:txBody>
      </p:sp>
      <p:sp>
        <p:nvSpPr>
          <p:cNvPr id="6159" name="Text Box 15"/>
          <p:cNvSpPr txBox="1">
            <a:spLocks noChangeArrowheads="1"/>
          </p:cNvSpPr>
          <p:nvPr/>
        </p:nvSpPr>
        <p:spPr bwMode="auto">
          <a:xfrm>
            <a:off x="1868488" y="2321989"/>
            <a:ext cx="9136396"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sz="2400" dirty="0">
                <a:solidFill>
                  <a:srgbClr val="FF3300"/>
                </a:solidFill>
              </a:rPr>
              <a:t>C4: Từ công thức về công suất đã học ở lớp 8, hãy cho biết mối liên hệ giữa công A và công suất </a:t>
            </a:r>
            <a:r>
              <a:rPr lang="en-US" altLang="vi-VN" sz="3200" dirty="0">
                <a:solidFill>
                  <a:srgbClr val="FF3300"/>
                </a:solidFill>
                <a:latin typeface="VNI-Script" pitchFamily="2" charset="0"/>
              </a:rPr>
              <a:t>P</a:t>
            </a:r>
            <a:endParaRPr lang="en-US" altLang="vi-VN" sz="2400" dirty="0">
              <a:solidFill>
                <a:srgbClr val="FF3300"/>
              </a:solidFill>
              <a:latin typeface="VNI-Script" pitchFamily="2" charset="0"/>
            </a:endParaRPr>
          </a:p>
        </p:txBody>
      </p:sp>
      <p:sp>
        <p:nvSpPr>
          <p:cNvPr id="6160" name="Text Box 16"/>
          <p:cNvSpPr txBox="1">
            <a:spLocks noChangeArrowheads="1"/>
          </p:cNvSpPr>
          <p:nvPr/>
        </p:nvSpPr>
        <p:spPr bwMode="auto">
          <a:xfrm>
            <a:off x="5390472" y="3452733"/>
            <a:ext cx="134953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800" b="1" dirty="0">
                <a:solidFill>
                  <a:srgbClr val="4213ED"/>
                </a:solidFill>
              </a:rPr>
              <a:t>A = </a:t>
            </a:r>
            <a:r>
              <a:rPr lang="en-US" altLang="vi-VN" sz="2800" b="1" dirty="0" smtClean="0">
                <a:solidFill>
                  <a:srgbClr val="4213ED"/>
                </a:solidFill>
                <a:latin typeface="VNI-Script" pitchFamily="2" charset="0"/>
              </a:rPr>
              <a:t>P</a:t>
            </a:r>
            <a:r>
              <a:rPr lang="en-US" altLang="vi-VN" sz="3600" b="1" dirty="0" smtClean="0">
                <a:solidFill>
                  <a:srgbClr val="4213ED"/>
                </a:solidFill>
              </a:rPr>
              <a:t>.</a:t>
            </a:r>
            <a:r>
              <a:rPr lang="en-US" altLang="vi-VN" sz="2800" b="1" dirty="0" smtClean="0">
                <a:solidFill>
                  <a:srgbClr val="4213ED"/>
                </a:solidFill>
              </a:rPr>
              <a:t>t</a:t>
            </a:r>
            <a:endParaRPr lang="en-US" altLang="vi-VN" sz="2800" b="1" dirty="0">
              <a:solidFill>
                <a:srgbClr val="4213ED"/>
              </a:solidFill>
            </a:endParaRPr>
          </a:p>
        </p:txBody>
      </p:sp>
      <p:sp>
        <p:nvSpPr>
          <p:cNvPr id="10" name="Text Box 4"/>
          <p:cNvSpPr txBox="1">
            <a:spLocks noChangeArrowheads="1"/>
          </p:cNvSpPr>
          <p:nvPr/>
        </p:nvSpPr>
        <p:spPr bwMode="auto">
          <a:xfrm>
            <a:off x="1336807" y="23209"/>
            <a:ext cx="477835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sz="2800" b="1" dirty="0" smtClean="0">
                <a:solidFill>
                  <a:srgbClr val="FF3300"/>
                </a:solidFill>
                <a:effectLst>
                  <a:outerShdw blurRad="38100" dist="38100" dir="2700000" algn="tl">
                    <a:srgbClr val="C0C0C0"/>
                  </a:outerShdw>
                </a:effectLst>
                <a:latin typeface="Arial" charset="0"/>
              </a:rPr>
              <a:t>II. CÔNG CỦA DÒNG ĐIỆN:</a:t>
            </a:r>
            <a:endParaRPr lang="en-US" sz="2800" b="1" dirty="0">
              <a:solidFill>
                <a:srgbClr val="FF3300"/>
              </a:solidFill>
              <a:effectLst>
                <a:outerShdw blurRad="38100" dist="38100" dir="2700000" algn="tl">
                  <a:srgbClr val="C0C0C0"/>
                </a:outerShdw>
              </a:effectLst>
              <a:latin typeface="Arial" charset="0"/>
            </a:endParaRPr>
          </a:p>
        </p:txBody>
      </p:sp>
      <p:pic>
        <p:nvPicPr>
          <p:cNvPr id="12" name="Picture 9" descr="qustionmed_w"/>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231674" y="2278643"/>
            <a:ext cx="781168" cy="547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xmlns:a14="http://schemas.microsoft.com/office/drawing/2010/main">
        <mc:Choice Requires="a14">
          <p:sp>
            <p:nvSpPr>
              <p:cNvPr id="2" name="Rectangle 1"/>
              <p:cNvSpPr/>
              <p:nvPr/>
            </p:nvSpPr>
            <p:spPr>
              <a:xfrm>
                <a:off x="2702651" y="3378378"/>
                <a:ext cx="1708927" cy="891141"/>
              </a:xfrm>
              <a:prstGeom prst="rect">
                <a:avLst/>
              </a:prstGeom>
            </p:spPr>
            <p:txBody>
              <a:bodyPr wrap="square">
                <a:spAutoFit/>
              </a:bodyPr>
              <a:lstStyle/>
              <a:p>
                <a:r>
                  <a:rPr lang="en-US" altLang="vi-VN" sz="3600" b="1" dirty="0" smtClean="0">
                    <a:solidFill>
                      <a:srgbClr val="4213ED"/>
                    </a:solidFill>
                    <a:latin typeface="VNI-Script" pitchFamily="2" charset="0"/>
                  </a:rPr>
                  <a:t>P</a:t>
                </a:r>
                <a:r>
                  <a:rPr lang="en-US" altLang="vi-VN" sz="3600" b="1" dirty="0">
                    <a:solidFill>
                      <a:srgbClr val="4213ED"/>
                    </a:solidFill>
                  </a:rPr>
                  <a:t> </a:t>
                </a:r>
                <a:r>
                  <a:rPr lang="en-US" altLang="vi-VN" sz="3600" b="1" dirty="0" smtClean="0">
                    <a:solidFill>
                      <a:srgbClr val="4213ED"/>
                    </a:solidFill>
                  </a:rPr>
                  <a:t> = </a:t>
                </a:r>
                <a14:m>
                  <m:oMath xmlns:m="http://schemas.openxmlformats.org/officeDocument/2006/math">
                    <m:f>
                      <m:fPr>
                        <m:ctrlPr>
                          <a:rPr lang="en-US" altLang="vi-VN" sz="3600" b="1" i="1" smtClean="0">
                            <a:solidFill>
                              <a:srgbClr val="4213ED"/>
                            </a:solidFill>
                            <a:latin typeface="Cambria Math" panose="02040503050406030204" pitchFamily="18" charset="0"/>
                          </a:rPr>
                        </m:ctrlPr>
                      </m:fPr>
                      <m:num>
                        <m:r>
                          <a:rPr lang="en-US" altLang="vi-VN" sz="3600" b="1" i="1" smtClean="0">
                            <a:solidFill>
                              <a:srgbClr val="4213ED"/>
                            </a:solidFill>
                            <a:latin typeface="Cambria Math" panose="02040503050406030204" pitchFamily="18" charset="0"/>
                          </a:rPr>
                          <m:t>𝑨</m:t>
                        </m:r>
                      </m:num>
                      <m:den>
                        <m:r>
                          <a:rPr lang="en-US" altLang="vi-VN" sz="3600" b="1" i="1" smtClean="0">
                            <a:solidFill>
                              <a:srgbClr val="4213ED"/>
                            </a:solidFill>
                            <a:latin typeface="Cambria Math" panose="02040503050406030204" pitchFamily="18" charset="0"/>
                          </a:rPr>
                          <m:t>𝒕</m:t>
                        </m:r>
                      </m:den>
                    </m:f>
                  </m:oMath>
                </a14:m>
                <a:endParaRPr lang="en-US" altLang="vi-VN" sz="3600" b="1" dirty="0">
                  <a:solidFill>
                    <a:srgbClr val="4213ED"/>
                  </a:solidFill>
                </a:endParaRPr>
              </a:p>
            </p:txBody>
          </p:sp>
        </mc:Choice>
        <mc:Fallback xmlns="">
          <p:sp>
            <p:nvSpPr>
              <p:cNvPr id="2" name="Rectangle 1"/>
              <p:cNvSpPr>
                <a:spLocks noRot="1" noChangeAspect="1" noMove="1" noResize="1" noEditPoints="1" noAdjustHandles="1" noChangeArrowheads="1" noChangeShapeType="1" noTextEdit="1"/>
              </p:cNvSpPr>
              <p:nvPr/>
            </p:nvSpPr>
            <p:spPr>
              <a:xfrm>
                <a:off x="2702651" y="3378378"/>
                <a:ext cx="1708927" cy="891141"/>
              </a:xfrm>
              <a:prstGeom prst="rect">
                <a:avLst/>
              </a:prstGeom>
              <a:blipFill>
                <a:blip r:embed="rId3"/>
                <a:stretch>
                  <a:fillRect l="-10676" b="-14384"/>
                </a:stretch>
              </a:blipFill>
            </p:spPr>
            <p:txBody>
              <a:bodyPr/>
              <a:lstStyle/>
              <a:p>
                <a:r>
                  <a:rPr lang="vi-VN">
                    <a:noFill/>
                  </a:rPr>
                  <a:t> </a:t>
                </a:r>
              </a:p>
            </p:txBody>
          </p:sp>
        </mc:Fallback>
      </mc:AlternateContent>
      <p:cxnSp>
        <p:nvCxnSpPr>
          <p:cNvPr id="5" name="Straight Arrow Connector 4"/>
          <p:cNvCxnSpPr>
            <a:stCxn id="2" idx="3"/>
          </p:cNvCxnSpPr>
          <p:nvPr/>
        </p:nvCxnSpPr>
        <p:spPr>
          <a:xfrm flipV="1">
            <a:off x="4411578" y="3823948"/>
            <a:ext cx="705854" cy="1"/>
          </a:xfrm>
          <a:prstGeom prst="straightConnector1">
            <a:avLst/>
          </a:prstGeom>
          <a:ln w="57150">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60058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6156">
                                            <p:txEl>
                                              <p:pRg st="0" end="0"/>
                                            </p:txEl>
                                          </p:spTgt>
                                        </p:tgtEl>
                                        <p:attrNameLst>
                                          <p:attrName>style.visibility</p:attrName>
                                        </p:attrNameLst>
                                      </p:cBhvr>
                                      <p:to>
                                        <p:strVal val="visible"/>
                                      </p:to>
                                    </p:set>
                                    <p:anim calcmode="lin" valueType="num">
                                      <p:cBhvr>
                                        <p:cTn id="7" dur="1000" fill="hold"/>
                                        <p:tgtEl>
                                          <p:spTgt spid="6156">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615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6156">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6157"/>
                                        </p:tgtEl>
                                        <p:attrNameLst>
                                          <p:attrName>style.visibility</p:attrName>
                                        </p:attrNameLst>
                                      </p:cBhvr>
                                      <p:to>
                                        <p:strVal val="visible"/>
                                      </p:to>
                                    </p:set>
                                    <p:animEffect transition="in" filter="wipe(left)">
                                      <p:cBhvr>
                                        <p:cTn id="14" dur="500"/>
                                        <p:tgtEl>
                                          <p:spTgt spid="615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9" presetClass="entr" presetSubtype="0" fill="hold" nodeType="clickEffect">
                                  <p:stCondLst>
                                    <p:cond delay="0"/>
                                  </p:stCondLst>
                                  <p:iterate type="lt">
                                    <p:tmPct val="0"/>
                                  </p:iterate>
                                  <p:childTnLst>
                                    <p:set>
                                      <p:cBhvr>
                                        <p:cTn id="18" dur="1" fill="hold">
                                          <p:stCondLst>
                                            <p:cond delay="0"/>
                                          </p:stCondLst>
                                        </p:cTn>
                                        <p:tgtEl>
                                          <p:spTgt spid="6158">
                                            <p:txEl>
                                              <p:pRg st="0" end="0"/>
                                            </p:txEl>
                                          </p:spTgt>
                                        </p:tgtEl>
                                        <p:attrNameLst>
                                          <p:attrName>style.visibility</p:attrName>
                                        </p:attrNameLst>
                                      </p:cBhvr>
                                      <p:to>
                                        <p:strVal val="visible"/>
                                      </p:to>
                                    </p:set>
                                    <p:anim calcmode="lin" valueType="num">
                                      <p:cBhvr>
                                        <p:cTn id="19" dur="1000" fill="hold"/>
                                        <p:tgtEl>
                                          <p:spTgt spid="6158">
                                            <p:txEl>
                                              <p:pRg st="0" end="0"/>
                                            </p:txEl>
                                          </p:spTgt>
                                        </p:tgtEl>
                                        <p:attrNameLst>
                                          <p:attrName>ppt_x</p:attrName>
                                        </p:attrNameLst>
                                      </p:cBhvr>
                                      <p:tavLst>
                                        <p:tav tm="0">
                                          <p:val>
                                            <p:strVal val="#ppt_x-.2"/>
                                          </p:val>
                                        </p:tav>
                                        <p:tav tm="100000">
                                          <p:val>
                                            <p:strVal val="#ppt_x"/>
                                          </p:val>
                                        </p:tav>
                                      </p:tavLst>
                                    </p:anim>
                                    <p:anim calcmode="lin" valueType="num">
                                      <p:cBhvr>
                                        <p:cTn id="20" dur="1000" fill="hold"/>
                                        <p:tgtEl>
                                          <p:spTgt spid="615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6158">
                                            <p:txEl>
                                              <p:pRg st="0" end="0"/>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6" presetClass="entr" presetSubtype="21" fill="hold"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arn(inVertical)">
                                      <p:cBhvr>
                                        <p:cTn id="26" dur="500"/>
                                        <p:tgtEl>
                                          <p:spTgt spid="12"/>
                                        </p:tgtEl>
                                      </p:cBhvr>
                                    </p:animEffect>
                                  </p:childTnLst>
                                </p:cTn>
                              </p:par>
                              <p:par>
                                <p:cTn id="27" presetID="9" presetClass="entr" presetSubtype="0" fill="hold" nodeType="withEffect">
                                  <p:stCondLst>
                                    <p:cond delay="0"/>
                                  </p:stCondLst>
                                  <p:childTnLst>
                                    <p:set>
                                      <p:cBhvr>
                                        <p:cTn id="28" dur="1" fill="hold">
                                          <p:stCondLst>
                                            <p:cond delay="0"/>
                                          </p:stCondLst>
                                        </p:cTn>
                                        <p:tgtEl>
                                          <p:spTgt spid="6159">
                                            <p:txEl>
                                              <p:pRg st="0" end="0"/>
                                            </p:txEl>
                                          </p:spTgt>
                                        </p:tgtEl>
                                        <p:attrNameLst>
                                          <p:attrName>style.visibility</p:attrName>
                                        </p:attrNameLst>
                                      </p:cBhvr>
                                      <p:to>
                                        <p:strVal val="visible"/>
                                      </p:to>
                                    </p:set>
                                    <p:animEffect transition="in" filter="dissolve">
                                      <p:cBhvr>
                                        <p:cTn id="29" dur="500"/>
                                        <p:tgtEl>
                                          <p:spTgt spid="6159">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barn(inVertical)">
                                      <p:cBhvr>
                                        <p:cTn id="34" dur="500"/>
                                        <p:tgtEl>
                                          <p:spTgt spid="2"/>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circle(in)">
                                      <p:cBhvr>
                                        <p:cTn id="39" dur="2000"/>
                                        <p:tgtEl>
                                          <p:spTgt spid="5"/>
                                        </p:tgtEl>
                                      </p:cBhvr>
                                    </p:animEffect>
                                  </p:childTnLst>
                                </p:cTn>
                              </p:par>
                            </p:childTnLst>
                          </p:cTn>
                        </p:par>
                      </p:childTnLst>
                    </p:cTn>
                  </p:par>
                  <p:par>
                    <p:cTn id="40" fill="hold">
                      <p:stCondLst>
                        <p:cond delay="indefinite"/>
                      </p:stCondLst>
                      <p:childTnLst>
                        <p:par>
                          <p:cTn id="41" fill="hold">
                            <p:stCondLst>
                              <p:cond delay="0"/>
                            </p:stCondLst>
                            <p:childTnLst>
                              <p:par>
                                <p:cTn id="42" presetID="29" presetClass="entr" presetSubtype="0" fill="hold" nodeType="clickEffect">
                                  <p:stCondLst>
                                    <p:cond delay="0"/>
                                  </p:stCondLst>
                                  <p:childTnLst>
                                    <p:set>
                                      <p:cBhvr>
                                        <p:cTn id="43" dur="1" fill="hold">
                                          <p:stCondLst>
                                            <p:cond delay="0"/>
                                          </p:stCondLst>
                                        </p:cTn>
                                        <p:tgtEl>
                                          <p:spTgt spid="6160">
                                            <p:txEl>
                                              <p:pRg st="0" end="0"/>
                                            </p:txEl>
                                          </p:spTgt>
                                        </p:tgtEl>
                                        <p:attrNameLst>
                                          <p:attrName>style.visibility</p:attrName>
                                        </p:attrNameLst>
                                      </p:cBhvr>
                                      <p:to>
                                        <p:strVal val="visible"/>
                                      </p:to>
                                    </p:set>
                                    <p:anim calcmode="lin" valueType="num">
                                      <p:cBhvr>
                                        <p:cTn id="44" dur="1000" fill="hold"/>
                                        <p:tgtEl>
                                          <p:spTgt spid="6160">
                                            <p:txEl>
                                              <p:pRg st="0" end="0"/>
                                            </p:txEl>
                                          </p:spTgt>
                                        </p:tgtEl>
                                        <p:attrNameLst>
                                          <p:attrName>ppt_x</p:attrName>
                                        </p:attrNameLst>
                                      </p:cBhvr>
                                      <p:tavLst>
                                        <p:tav tm="0">
                                          <p:val>
                                            <p:strVal val="#ppt_x-.2"/>
                                          </p:val>
                                        </p:tav>
                                        <p:tav tm="100000">
                                          <p:val>
                                            <p:strVal val="#ppt_x"/>
                                          </p:val>
                                        </p:tav>
                                      </p:tavLst>
                                    </p:anim>
                                    <p:anim calcmode="lin" valueType="num">
                                      <p:cBhvr>
                                        <p:cTn id="45" dur="1000" fill="hold"/>
                                        <p:tgtEl>
                                          <p:spTgt spid="6160">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6" dur="1000"/>
                                        <p:tgtEl>
                                          <p:spTgt spid="616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7"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6" name="Text Box 12"/>
          <p:cNvSpPr txBox="1">
            <a:spLocks noChangeArrowheads="1"/>
          </p:cNvSpPr>
          <p:nvPr/>
        </p:nvSpPr>
        <p:spPr bwMode="auto">
          <a:xfrm>
            <a:off x="1336807" y="483509"/>
            <a:ext cx="358143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a:t>1. Công của dòng điện:</a:t>
            </a:r>
          </a:p>
        </p:txBody>
      </p:sp>
      <p:sp>
        <p:nvSpPr>
          <p:cNvPr id="6157" name="Text Box 13"/>
          <p:cNvSpPr txBox="1">
            <a:spLocks noChangeArrowheads="1"/>
          </p:cNvSpPr>
          <p:nvPr/>
        </p:nvSpPr>
        <p:spPr bwMode="auto">
          <a:xfrm>
            <a:off x="1660525" y="943139"/>
            <a:ext cx="934435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sz="2400" dirty="0">
                <a:solidFill>
                  <a:srgbClr val="4213ED"/>
                </a:solidFill>
                <a:sym typeface="Wingdings" panose="05000000000000000000" pitchFamily="2" charset="2"/>
              </a:rPr>
              <a:t>Công</a:t>
            </a:r>
            <a:r>
              <a:rPr lang="en-US" altLang="vi-VN" sz="2400" b="1" dirty="0">
                <a:solidFill>
                  <a:srgbClr val="4213ED"/>
                </a:solidFill>
                <a:sym typeface="Wingdings" panose="05000000000000000000" pitchFamily="2" charset="2"/>
              </a:rPr>
              <a:t> của d</a:t>
            </a:r>
            <a:r>
              <a:rPr lang="en-US" altLang="vi-VN" sz="2400" b="1" dirty="0">
                <a:solidFill>
                  <a:srgbClr val="4213ED"/>
                </a:solidFill>
              </a:rPr>
              <a:t>òng điện sản ra ở một đoạn mạch là số đo lượng điện năng chuyển hoá thành các dạng năng lượng khác.</a:t>
            </a:r>
          </a:p>
        </p:txBody>
      </p:sp>
      <p:sp>
        <p:nvSpPr>
          <p:cNvPr id="6158" name="Text Box 14"/>
          <p:cNvSpPr txBox="1">
            <a:spLocks noChangeArrowheads="1"/>
          </p:cNvSpPr>
          <p:nvPr/>
        </p:nvSpPr>
        <p:spPr bwMode="auto">
          <a:xfrm>
            <a:off x="1336807" y="1816978"/>
            <a:ext cx="581761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400" b="1" dirty="0"/>
              <a:t>2. Công thức tính công của dòng điện:</a:t>
            </a:r>
          </a:p>
        </p:txBody>
      </p:sp>
      <p:sp>
        <p:nvSpPr>
          <p:cNvPr id="6160" name="Text Box 16"/>
          <p:cNvSpPr txBox="1">
            <a:spLocks noChangeArrowheads="1"/>
          </p:cNvSpPr>
          <p:nvPr/>
        </p:nvSpPr>
        <p:spPr bwMode="auto">
          <a:xfrm>
            <a:off x="1813082" y="2224217"/>
            <a:ext cx="1349537" cy="646331"/>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n-US" altLang="vi-VN" sz="2800" b="1" dirty="0">
                <a:solidFill>
                  <a:srgbClr val="FF0000"/>
                </a:solidFill>
              </a:rPr>
              <a:t>A = </a:t>
            </a:r>
            <a:r>
              <a:rPr lang="en-US" altLang="vi-VN" sz="2800" b="1" dirty="0" smtClean="0">
                <a:solidFill>
                  <a:srgbClr val="FF0000"/>
                </a:solidFill>
                <a:latin typeface="VNI-Script" pitchFamily="2" charset="0"/>
              </a:rPr>
              <a:t>P</a:t>
            </a:r>
            <a:r>
              <a:rPr lang="en-US" altLang="vi-VN" sz="3600" b="1" dirty="0" smtClean="0">
                <a:solidFill>
                  <a:srgbClr val="FF0000"/>
                </a:solidFill>
              </a:rPr>
              <a:t>.</a:t>
            </a:r>
            <a:r>
              <a:rPr lang="en-US" altLang="vi-VN" sz="2800" b="1" dirty="0" smtClean="0">
                <a:solidFill>
                  <a:srgbClr val="FF0000"/>
                </a:solidFill>
              </a:rPr>
              <a:t>t</a:t>
            </a:r>
            <a:endParaRPr lang="en-US" altLang="vi-VN" sz="2800" b="1" dirty="0">
              <a:solidFill>
                <a:srgbClr val="FF0000"/>
              </a:solidFill>
            </a:endParaRPr>
          </a:p>
        </p:txBody>
      </p:sp>
      <p:sp>
        <p:nvSpPr>
          <p:cNvPr id="10" name="Text Box 4"/>
          <p:cNvSpPr txBox="1">
            <a:spLocks noChangeArrowheads="1"/>
          </p:cNvSpPr>
          <p:nvPr/>
        </p:nvSpPr>
        <p:spPr bwMode="auto">
          <a:xfrm>
            <a:off x="1336807" y="23209"/>
            <a:ext cx="477835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sz="2800" b="1" dirty="0" smtClean="0">
                <a:solidFill>
                  <a:srgbClr val="FF3300"/>
                </a:solidFill>
                <a:effectLst>
                  <a:outerShdw blurRad="38100" dist="38100" dir="2700000" algn="tl">
                    <a:srgbClr val="C0C0C0"/>
                  </a:outerShdw>
                </a:effectLst>
                <a:latin typeface="Arial" charset="0"/>
              </a:rPr>
              <a:t>II. CÔNG CỦA DÒNG ĐIỆN:</a:t>
            </a:r>
            <a:endParaRPr lang="en-US" sz="2800" b="1" dirty="0">
              <a:solidFill>
                <a:srgbClr val="FF3300"/>
              </a:solidFill>
              <a:effectLst>
                <a:outerShdw blurRad="38100" dist="38100" dir="2700000" algn="tl">
                  <a:srgbClr val="C0C0C0"/>
                </a:outerShdw>
              </a:effectLst>
              <a:latin typeface="Arial" charset="0"/>
            </a:endParaRPr>
          </a:p>
        </p:txBody>
      </p:sp>
      <p:pic>
        <p:nvPicPr>
          <p:cNvPr id="12" name="Picture 9" descr="qustionmed_w"/>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93421" y="2850274"/>
            <a:ext cx="781168" cy="547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9"/>
          <p:cNvSpPr txBox="1">
            <a:spLocks noChangeArrowheads="1"/>
          </p:cNvSpPr>
          <p:nvPr/>
        </p:nvSpPr>
        <p:spPr bwMode="auto">
          <a:xfrm>
            <a:off x="1850972" y="2819400"/>
            <a:ext cx="9130295"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r>
              <a:rPr lang="en-US" altLang="vi-VN" sz="2400" dirty="0">
                <a:solidFill>
                  <a:srgbClr val="FF3300"/>
                </a:solidFill>
              </a:rPr>
              <a:t>C5: Xét đoạn mạch được đặt vào hiệu điện thế U, dòng điện chạy qua có cường độ I và công suất của đoạn mạch này là </a:t>
            </a:r>
            <a:r>
              <a:rPr lang="en-US" altLang="vi-VN" sz="2400" dirty="0">
                <a:solidFill>
                  <a:srgbClr val="FF3300"/>
                </a:solidFill>
                <a:latin typeface="VNI-Script" pitchFamily="2" charset="0"/>
              </a:rPr>
              <a:t>P</a:t>
            </a:r>
            <a:r>
              <a:rPr lang="en-US" altLang="vi-VN" sz="2400" dirty="0">
                <a:solidFill>
                  <a:srgbClr val="FF3300"/>
                </a:solidFill>
              </a:rPr>
              <a:t> </a:t>
            </a:r>
            <a:r>
              <a:rPr lang="en-US" altLang="vi-VN" sz="2400" dirty="0" smtClean="0">
                <a:solidFill>
                  <a:srgbClr val="FF3300"/>
                </a:solidFill>
              </a:rPr>
              <a:t>. Hãy </a:t>
            </a:r>
            <a:r>
              <a:rPr lang="en-US" altLang="vi-VN" sz="2400" dirty="0">
                <a:solidFill>
                  <a:srgbClr val="FF3300"/>
                </a:solidFill>
              </a:rPr>
              <a:t>chứng tỏ rằng, công của dòng điện sinh ra ở đoạn mạch này, hay điện năng mà đoạn mạch này tiêu thụ, được tính bằng công thức</a:t>
            </a:r>
            <a:r>
              <a:rPr lang="en-US" altLang="vi-VN" sz="2400" dirty="0">
                <a:solidFill>
                  <a:srgbClr val="4213ED"/>
                </a:solidFill>
              </a:rPr>
              <a:t>: </a:t>
            </a:r>
            <a:r>
              <a:rPr lang="en-US" altLang="vi-VN" sz="2400" dirty="0">
                <a:solidFill>
                  <a:srgbClr val="FF0000"/>
                </a:solidFill>
              </a:rPr>
              <a:t>A =  </a:t>
            </a:r>
            <a:r>
              <a:rPr lang="en-US" altLang="vi-VN" sz="2400" dirty="0">
                <a:solidFill>
                  <a:srgbClr val="FF0000"/>
                </a:solidFill>
                <a:latin typeface="VNI-Script" pitchFamily="2" charset="0"/>
              </a:rPr>
              <a:t>P</a:t>
            </a:r>
            <a:r>
              <a:rPr lang="en-US" altLang="vi-VN" sz="2400" dirty="0">
                <a:solidFill>
                  <a:srgbClr val="FF0000"/>
                </a:solidFill>
                <a:latin typeface=".VnCommercial Script" panose="020B7200000000000000" pitchFamily="34" charset="0"/>
              </a:rPr>
              <a:t> </a:t>
            </a:r>
            <a:r>
              <a:rPr lang="en-US" altLang="vi-VN" sz="2400" dirty="0">
                <a:solidFill>
                  <a:srgbClr val="FF0000"/>
                </a:solidFill>
              </a:rPr>
              <a:t>t = UIt.</a:t>
            </a:r>
          </a:p>
        </p:txBody>
      </p:sp>
      <p:sp>
        <p:nvSpPr>
          <p:cNvPr id="13" name="Text Box 13"/>
          <p:cNvSpPr txBox="1">
            <a:spLocks noChangeArrowheads="1"/>
          </p:cNvSpPr>
          <p:nvPr/>
        </p:nvSpPr>
        <p:spPr bwMode="auto">
          <a:xfrm>
            <a:off x="1813082" y="4880327"/>
            <a:ext cx="237390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n-US" altLang="vi-VN" sz="2400" b="1" dirty="0" smtClean="0">
                <a:solidFill>
                  <a:srgbClr val="4213ED"/>
                </a:solidFill>
              </a:rPr>
              <a:t>Ta có: A</a:t>
            </a:r>
            <a:r>
              <a:rPr lang="en-US" altLang="vi-VN" sz="2400" b="1" dirty="0" smtClean="0">
                <a:solidFill>
                  <a:srgbClr val="4213ED"/>
                </a:solidFill>
                <a:latin typeface=".VnTime" panose="020B7200000000000000" pitchFamily="34" charset="0"/>
              </a:rPr>
              <a:t>= </a:t>
            </a:r>
            <a:r>
              <a:rPr lang="en-US" altLang="vi-VN" sz="2400" b="1" dirty="0" smtClean="0">
                <a:solidFill>
                  <a:srgbClr val="4213ED"/>
                </a:solidFill>
                <a:latin typeface="VNI-Script" pitchFamily="2" charset="0"/>
              </a:rPr>
              <a:t>P </a:t>
            </a:r>
            <a:r>
              <a:rPr lang="en-US" altLang="vi-VN" sz="2400" b="1" dirty="0" smtClean="0">
                <a:solidFill>
                  <a:srgbClr val="4213ED"/>
                </a:solidFill>
              </a:rPr>
              <a:t>t</a:t>
            </a:r>
            <a:endParaRPr lang="en-US" altLang="vi-VN" sz="2400" b="1" dirty="0">
              <a:latin typeface=".VnTime" panose="020B7200000000000000" pitchFamily="34" charset="0"/>
            </a:endParaRPr>
          </a:p>
        </p:txBody>
      </p:sp>
      <p:sp>
        <p:nvSpPr>
          <p:cNvPr id="3" name="Rectangle 2"/>
          <p:cNvSpPr/>
          <p:nvPr/>
        </p:nvSpPr>
        <p:spPr>
          <a:xfrm>
            <a:off x="1917477" y="5391483"/>
            <a:ext cx="2269511" cy="523220"/>
          </a:xfrm>
          <a:prstGeom prst="rect">
            <a:avLst/>
          </a:prstGeom>
        </p:spPr>
        <p:txBody>
          <a:bodyPr wrap="square">
            <a:spAutoFit/>
          </a:bodyPr>
          <a:lstStyle/>
          <a:p>
            <a:pPr>
              <a:spcBef>
                <a:spcPct val="50000"/>
              </a:spcBef>
            </a:pPr>
            <a:r>
              <a:rPr lang="en-US" altLang="vi-VN" sz="2800" b="1" dirty="0" smtClean="0">
                <a:solidFill>
                  <a:srgbClr val="4213ED"/>
                </a:solidFill>
              </a:rPr>
              <a:t>Mà </a:t>
            </a:r>
            <a:r>
              <a:rPr lang="en-US" altLang="vi-VN" sz="2800" b="1" dirty="0" smtClean="0">
                <a:solidFill>
                  <a:srgbClr val="4213ED"/>
                </a:solidFill>
                <a:latin typeface="VNI-Script" pitchFamily="2" charset="0"/>
              </a:rPr>
              <a:t>P </a:t>
            </a:r>
            <a:r>
              <a:rPr lang="en-US" altLang="vi-VN" sz="2800" b="1" dirty="0" smtClean="0">
                <a:solidFill>
                  <a:srgbClr val="4213ED"/>
                </a:solidFill>
                <a:latin typeface=".VnTime" panose="020B7200000000000000" pitchFamily="34" charset="0"/>
              </a:rPr>
              <a:t> = </a:t>
            </a:r>
            <a:r>
              <a:rPr lang="en-US" altLang="vi-VN" sz="2800" b="1" dirty="0" smtClean="0">
                <a:solidFill>
                  <a:srgbClr val="4213ED"/>
                </a:solidFill>
              </a:rPr>
              <a:t>UI </a:t>
            </a:r>
            <a:endParaRPr lang="en-US" altLang="vi-VN" sz="2800" b="1" dirty="0" smtClean="0">
              <a:latin typeface=".VnTime" panose="020B7200000000000000" pitchFamily="34" charset="0"/>
            </a:endParaRPr>
          </a:p>
        </p:txBody>
      </p:sp>
      <p:sp>
        <p:nvSpPr>
          <p:cNvPr id="4" name="Rectangle 3"/>
          <p:cNvSpPr/>
          <p:nvPr/>
        </p:nvSpPr>
        <p:spPr>
          <a:xfrm>
            <a:off x="4918237" y="5104886"/>
            <a:ext cx="3105459" cy="523220"/>
          </a:xfrm>
          <a:prstGeom prst="rect">
            <a:avLst/>
          </a:prstGeom>
        </p:spPr>
        <p:txBody>
          <a:bodyPr wrap="square">
            <a:spAutoFit/>
          </a:bodyPr>
          <a:lstStyle/>
          <a:p>
            <a:pPr>
              <a:spcBef>
                <a:spcPct val="50000"/>
              </a:spcBef>
            </a:pPr>
            <a:r>
              <a:rPr lang="en-US" altLang="vi-VN" sz="2800" b="1" dirty="0" smtClean="0">
                <a:solidFill>
                  <a:srgbClr val="4213ED"/>
                </a:solidFill>
                <a:latin typeface=".VnTime" panose="020B7200000000000000" pitchFamily="34" charset="0"/>
              </a:rPr>
              <a:t>A= </a:t>
            </a:r>
            <a:r>
              <a:rPr lang="en-US" altLang="vi-VN" sz="2800" b="1" dirty="0" smtClean="0">
                <a:solidFill>
                  <a:srgbClr val="4213ED"/>
                </a:solidFill>
                <a:latin typeface="VNI-Script" pitchFamily="2" charset="0"/>
              </a:rPr>
              <a:t>P </a:t>
            </a:r>
            <a:r>
              <a:rPr lang="en-US" altLang="vi-VN" sz="2800" b="1" dirty="0" smtClean="0">
                <a:solidFill>
                  <a:srgbClr val="4213ED"/>
                </a:solidFill>
              </a:rPr>
              <a:t>t </a:t>
            </a:r>
            <a:r>
              <a:rPr lang="en-US" altLang="vi-VN" sz="2800" b="1" dirty="0" smtClean="0">
                <a:solidFill>
                  <a:srgbClr val="4213ED"/>
                </a:solidFill>
                <a:latin typeface=".VnTime" panose="020B7200000000000000" pitchFamily="34" charset="0"/>
              </a:rPr>
              <a:t>=</a:t>
            </a:r>
            <a:r>
              <a:rPr lang="en-US" altLang="vi-VN" sz="2800" b="1" dirty="0" smtClean="0">
                <a:solidFill>
                  <a:srgbClr val="4213ED"/>
                </a:solidFill>
              </a:rPr>
              <a:t> </a:t>
            </a:r>
            <a:r>
              <a:rPr lang="en-US" altLang="vi-VN" sz="2800" b="1" dirty="0">
                <a:solidFill>
                  <a:srgbClr val="4213ED"/>
                </a:solidFill>
              </a:rPr>
              <a:t>UIt</a:t>
            </a:r>
            <a:endParaRPr lang="en-US" altLang="vi-VN" sz="2800" b="1" dirty="0">
              <a:solidFill>
                <a:srgbClr val="4213ED"/>
              </a:solidFill>
              <a:latin typeface=".VnTime" panose="020B7200000000000000" pitchFamily="34" charset="0"/>
            </a:endParaRPr>
          </a:p>
        </p:txBody>
      </p:sp>
      <p:grpSp>
        <p:nvGrpSpPr>
          <p:cNvPr id="9" name="Group 8"/>
          <p:cNvGrpSpPr/>
          <p:nvPr/>
        </p:nvGrpSpPr>
        <p:grpSpPr>
          <a:xfrm>
            <a:off x="3983690" y="4779239"/>
            <a:ext cx="748731" cy="1135464"/>
            <a:chOff x="3983690" y="4779239"/>
            <a:chExt cx="748731" cy="1135464"/>
          </a:xfrm>
        </p:grpSpPr>
        <p:sp>
          <p:nvSpPr>
            <p:cNvPr id="6" name="Right Brace 5"/>
            <p:cNvSpPr/>
            <p:nvPr/>
          </p:nvSpPr>
          <p:spPr>
            <a:xfrm>
              <a:off x="3983690" y="4779239"/>
              <a:ext cx="406595" cy="1135464"/>
            </a:xfrm>
            <a:prstGeom prst="rightBrace">
              <a:avLst/>
            </a:prstGeom>
            <a:ln w="57150"/>
          </p:spPr>
          <p:style>
            <a:lnRef idx="3">
              <a:schemeClr val="accent2"/>
            </a:lnRef>
            <a:fillRef idx="0">
              <a:schemeClr val="accent2"/>
            </a:fillRef>
            <a:effectRef idx="2">
              <a:schemeClr val="accent2"/>
            </a:effectRef>
            <a:fontRef idx="minor">
              <a:schemeClr val="tx1"/>
            </a:fontRef>
          </p:style>
          <p:txBody>
            <a:bodyPr rtlCol="0" anchor="ctr"/>
            <a:lstStyle/>
            <a:p>
              <a:pPr algn="ctr"/>
              <a:endParaRPr lang="vi-VN"/>
            </a:p>
          </p:txBody>
        </p:sp>
        <p:cxnSp>
          <p:nvCxnSpPr>
            <p:cNvPr id="8" name="Straight Arrow Connector 7"/>
            <p:cNvCxnSpPr>
              <a:stCxn id="6" idx="1"/>
            </p:cNvCxnSpPr>
            <p:nvPr/>
          </p:nvCxnSpPr>
          <p:spPr>
            <a:xfrm flipV="1">
              <a:off x="4390285" y="5341992"/>
              <a:ext cx="342136" cy="4979"/>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grpSp>
    </p:spTree>
    <p:extLst>
      <p:ext uri="{BB962C8B-B14F-4D97-AF65-F5344CB8AC3E}">
        <p14:creationId xmlns:p14="http://schemas.microsoft.com/office/powerpoint/2010/main" val="2288861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checkerboard(across)">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3">
                                            <p:txEl>
                                              <p:pRg st="0" end="0"/>
                                            </p:txEl>
                                          </p:spTgt>
                                        </p:tgtEl>
                                        <p:attrNameLst>
                                          <p:attrName>style.visibility</p:attrName>
                                        </p:attrNameLst>
                                      </p:cBhvr>
                                      <p:to>
                                        <p:strVal val="visible"/>
                                      </p:to>
                                    </p:set>
                                    <p:animEffect transition="in" filter="diamond(in)">
                                      <p:cBhvr>
                                        <p:cTn id="17" dur="2000"/>
                                        <p:tgtEl>
                                          <p:spTgt spid="1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arn(inVertic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1050</TotalTime>
  <Words>1489</Words>
  <Application>Microsoft Office PowerPoint</Application>
  <PresentationFormat>Widescreen</PresentationFormat>
  <Paragraphs>207</Paragraphs>
  <Slides>15</Slides>
  <Notes>6</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15</vt:i4>
      </vt:variant>
    </vt:vector>
  </HeadingPairs>
  <TitlesOfParts>
    <vt:vector size="28" baseType="lpstr">
      <vt:lpstr>.VnCommercial Script</vt:lpstr>
      <vt:lpstr>.VnTime</vt:lpstr>
      <vt:lpstr>Arial</vt:lpstr>
      <vt:lpstr>Calibri</vt:lpstr>
      <vt:lpstr>Calibri Light</vt:lpstr>
      <vt:lpstr>Cambria Math</vt:lpstr>
      <vt:lpstr>Symbol</vt:lpstr>
      <vt:lpstr>Tahoma</vt:lpstr>
      <vt:lpstr>Times New Roman</vt:lpstr>
      <vt:lpstr>VNI-Script</vt:lpstr>
      <vt:lpstr>VNI-Times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http://dichvusuamaytinhtainha.com/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29</cp:revision>
  <dcterms:created xsi:type="dcterms:W3CDTF">2021-10-15T00:32:14Z</dcterms:created>
  <dcterms:modified xsi:type="dcterms:W3CDTF">2021-10-22T05:39:47Z</dcterms:modified>
</cp:coreProperties>
</file>